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30"/>
  </p:notesMasterIdLst>
  <p:handoutMasterIdLst>
    <p:handoutMasterId r:id="rId31"/>
  </p:handoutMasterIdLst>
  <p:sldIdLst>
    <p:sldId id="256" r:id="rId5"/>
    <p:sldId id="258" r:id="rId6"/>
    <p:sldId id="260"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64" r:id="rId28"/>
    <p:sldId id="274" r:id="rId29"/>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427" autoAdjust="0"/>
  </p:normalViewPr>
  <p:slideViewPr>
    <p:cSldViewPr snapToGrid="0" snapToObjects="1">
      <p:cViewPr>
        <p:scale>
          <a:sx n="125" d="100"/>
          <a:sy n="125" d="100"/>
        </p:scale>
        <p:origin x="-2790" y="-54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9" d="100"/>
          <a:sy n="89" d="100"/>
        </p:scale>
        <p:origin x="37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rtlCol="0"/>
        <a:lstStyle/>
        <a:p>
          <a:pPr rtl="0"/>
          <a:endParaRPr lang="en-US"/>
        </a:p>
      </dgm:t>
    </dgm:pt>
    <dgm:pt modelId="{B388C4F7-DD86-40E4-BA83-6838C8E845B2}">
      <dgm:prSet phldrT="[Text]" custT="1"/>
      <dgm:spPr/>
      <dgm:t>
        <a:bodyPr lIns="0" rIns="0" rtlCol="0"/>
        <a:lstStyle/>
        <a:p>
          <a:pPr rtl="0"/>
          <a:r>
            <a:rPr lang="fr-FR" sz="1700" b="1" noProof="0" dirty="0"/>
            <a:t>Grandir </a:t>
          </a:r>
        </a:p>
      </dgm:t>
    </dgm:pt>
    <dgm:pt modelId="{4F4EFEB2-AE6B-4B4E-A388-E726479684C1}" type="parTrans" cxnId="{FDEC3F6B-F860-4E8B-8B14-455DBFCFBFB4}">
      <dgm:prSet/>
      <dgm:spPr/>
      <dgm:t>
        <a:bodyPr rtlCol="0"/>
        <a:lstStyle/>
        <a:p>
          <a:pPr rtl="0"/>
          <a:endParaRPr lang="fr-FR" noProof="0" dirty="0"/>
        </a:p>
      </dgm:t>
    </dgm:pt>
    <dgm:pt modelId="{BEE196C3-EEB3-4935-976F-A713EF603EEA}" type="sibTrans" cxnId="{FDEC3F6B-F860-4E8B-8B14-455DBFCFBFB4}">
      <dgm:prSet/>
      <dgm:spPr/>
      <dgm:t>
        <a:bodyPr rtlCol="0"/>
        <a:lstStyle/>
        <a:p>
          <a:pPr rtl="0"/>
          <a:endParaRPr lang="fr-FR" noProof="0" dirty="0"/>
        </a:p>
      </dgm:t>
    </dgm:pt>
    <dgm:pt modelId="{27C8F191-CB8B-4A89-9EDF-D94B6E4ADC92}">
      <dgm:prSet phldrT="[Text]" custT="1"/>
      <dgm:spPr/>
      <dgm:t>
        <a:bodyPr lIns="0" rIns="0" rtlCol="0"/>
        <a:lstStyle/>
        <a:p>
          <a:pPr rtl="0"/>
          <a:r>
            <a:rPr lang="fr-FR" sz="1700" b="1" noProof="0" dirty="0"/>
            <a:t>Réseaux sociaux</a:t>
          </a:r>
        </a:p>
      </dgm:t>
    </dgm:pt>
    <dgm:pt modelId="{8EFDF7C7-310E-4ED5-B739-2186FB69ED8A}" type="parTrans" cxnId="{4E26289A-3825-4A9C-991F-8AB8A7EFD597}">
      <dgm:prSet/>
      <dgm:spPr/>
      <dgm:t>
        <a:bodyPr rtlCol="0"/>
        <a:lstStyle/>
        <a:p>
          <a:pPr rtl="0"/>
          <a:endParaRPr lang="fr-FR" noProof="0" dirty="0"/>
        </a:p>
      </dgm:t>
    </dgm:pt>
    <dgm:pt modelId="{755F5D09-ECCD-4FC5-B350-FED951F57983}" type="sibTrans" cxnId="{4E26289A-3825-4A9C-991F-8AB8A7EFD597}">
      <dgm:prSet/>
      <dgm:spPr/>
      <dgm:t>
        <a:bodyPr rtlCol="0"/>
        <a:lstStyle/>
        <a:p>
          <a:pPr rtl="0"/>
          <a:endParaRPr lang="fr-FR" noProof="0" dirty="0"/>
        </a:p>
      </dgm:t>
    </dgm:pt>
    <dgm:pt modelId="{AEFF5EA2-6931-4098-96C8-31AE53CB425B}">
      <dgm:prSet phldrT="[Text]" custT="1"/>
      <dgm:spPr/>
      <dgm:t>
        <a:bodyPr lIns="0" rIns="0" rtlCol="0"/>
        <a:lstStyle/>
        <a:p>
          <a:pPr rtl="0"/>
          <a:r>
            <a:rPr lang="fr-FR" sz="1700" b="1" noProof="0" dirty="0"/>
            <a:t>Marketing digital</a:t>
          </a:r>
        </a:p>
      </dgm:t>
    </dgm:pt>
    <dgm:pt modelId="{AC52CE11-07EF-42A7-A67A-2231908FD231}" type="parTrans" cxnId="{2D96128D-55F5-4B46-B071-9EA8CDCA9DCD}">
      <dgm:prSet/>
      <dgm:spPr/>
      <dgm:t>
        <a:bodyPr rtlCol="0"/>
        <a:lstStyle/>
        <a:p>
          <a:pPr rtl="0"/>
          <a:endParaRPr lang="fr-FR" noProof="0" dirty="0"/>
        </a:p>
      </dgm:t>
    </dgm:pt>
    <dgm:pt modelId="{FB25E557-3597-4AEA-B1FC-EA99A632BFB1}" type="sibTrans" cxnId="{2D96128D-55F5-4B46-B071-9EA8CDCA9DCD}">
      <dgm:prSet/>
      <dgm:spPr/>
      <dgm:t>
        <a:bodyPr rtlCol="0"/>
        <a:lstStyle/>
        <a:p>
          <a:pPr rtl="0"/>
          <a:endParaRPr lang="fr-FR" noProof="0" dirty="0"/>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4770" rIns="0" bIns="64770" numCol="1" spcCol="1270" rtlCol="0" anchor="ctr" anchorCtr="0">
          <a:noAutofit/>
        </a:bodyPr>
        <a:lstStyle/>
        <a:p>
          <a:pPr marL="0" lvl="0" indent="0" algn="ctr" defTabSz="755650" rtl="0">
            <a:lnSpc>
              <a:spcPct val="90000"/>
            </a:lnSpc>
            <a:spcBef>
              <a:spcPct val="0"/>
            </a:spcBef>
            <a:spcAft>
              <a:spcPct val="35000"/>
            </a:spcAft>
            <a:buNone/>
          </a:pPr>
          <a:r>
            <a:rPr lang="fr-FR" sz="1700" b="1" kern="1200" noProof="0" dirty="0"/>
            <a:t>Grandir </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4770" rIns="0" bIns="64770" numCol="1" spcCol="1270" rtlCol="0" anchor="ctr" anchorCtr="0">
          <a:noAutofit/>
        </a:bodyPr>
        <a:lstStyle/>
        <a:p>
          <a:pPr marL="0" lvl="0" indent="0" algn="ctr" defTabSz="755650" rtl="0">
            <a:lnSpc>
              <a:spcPct val="90000"/>
            </a:lnSpc>
            <a:spcBef>
              <a:spcPct val="0"/>
            </a:spcBef>
            <a:spcAft>
              <a:spcPct val="35000"/>
            </a:spcAft>
            <a:buNone/>
          </a:pPr>
          <a:r>
            <a:rPr lang="fr-FR" sz="1700" b="1" kern="1200" noProof="0" dirty="0"/>
            <a:t>Réseaux sociaux</a:t>
          </a:r>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64770" rIns="0" bIns="64770" numCol="1" spcCol="1270" rtlCol="0" anchor="ctr" anchorCtr="0">
          <a:noAutofit/>
        </a:bodyPr>
        <a:lstStyle/>
        <a:p>
          <a:pPr marL="0" lvl="0" indent="0" algn="ctr" defTabSz="755650" rtl="0">
            <a:lnSpc>
              <a:spcPct val="90000"/>
            </a:lnSpc>
            <a:spcBef>
              <a:spcPct val="0"/>
            </a:spcBef>
            <a:spcAft>
              <a:spcPct val="35000"/>
            </a:spcAft>
            <a:buNone/>
          </a:pPr>
          <a:r>
            <a:rPr lang="fr-FR" sz="1700" b="1" kern="1200" noProof="0" dirty="0"/>
            <a:t>Marketing digital</a:t>
          </a:r>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FE9452A-E744-4B97-AF2B-A6B16E43A9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6F94986-2184-4310-AFDE-7E243418EF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200CAE-7CC5-4B48-9C4F-D16EDC5F2892}" type="datetimeFigureOut">
              <a:rPr lang="fr-FR" smtClean="0"/>
              <a:t>03/12/2020</a:t>
            </a:fld>
            <a:endParaRPr lang="fr-FR"/>
          </a:p>
        </p:txBody>
      </p:sp>
      <p:sp>
        <p:nvSpPr>
          <p:cNvPr id="4" name="Espace réservé du pied de page 3">
            <a:extLst>
              <a:ext uri="{FF2B5EF4-FFF2-40B4-BE49-F238E27FC236}">
                <a16:creationId xmlns:a16="http://schemas.microsoft.com/office/drawing/2014/main" id="{A28CF951-D472-47A3-80DE-06D13C376C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F073824-16B6-4D7E-8FC2-EC2B79B401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456622-EB0F-4BF9-BB61-2E9795FE479C}" type="slidenum">
              <a:rPr lang="fr-FR" smtClean="0"/>
              <a:t>‹N°›</a:t>
            </a:fld>
            <a:endParaRPr lang="fr-FR"/>
          </a:p>
        </p:txBody>
      </p:sp>
    </p:spTree>
    <p:extLst>
      <p:ext uri="{BB962C8B-B14F-4D97-AF65-F5344CB8AC3E}">
        <p14:creationId xmlns:p14="http://schemas.microsoft.com/office/powerpoint/2010/main" val="21858299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06F3A-0EA7-409B-B0DC-6A91677027C7}" type="datetimeFigureOut">
              <a:rPr lang="fr-FR" noProof="0" smtClean="0"/>
              <a:t>03/12/2020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rtl="0"/>
            <a:r>
              <a:rPr lang="fr-FR" sz="1200" b="0" i="0" u="none" strike="noStrike" kern="1200" baseline="0" dirty="0">
                <a:solidFill>
                  <a:srgbClr val="000000"/>
                </a:solidFill>
                <a:latin typeface="Calibri" panose="020F0502020204030204" pitchFamily="34" charset="0"/>
              </a:rPr>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5D337-589F-421E-9A56-D6BBCACB5B07}" type="slidenum">
              <a:rPr lang="fr-FR" noProof="0" smtClean="0"/>
              <a:t>‹N°›</a:t>
            </a:fld>
            <a:endParaRPr lang="fr-FR" noProof="0"/>
          </a:p>
        </p:txBody>
      </p:sp>
    </p:spTree>
    <p:extLst>
      <p:ext uri="{BB962C8B-B14F-4D97-AF65-F5344CB8AC3E}">
        <p14:creationId xmlns:p14="http://schemas.microsoft.com/office/powerpoint/2010/main" val="22151872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b="0" i="0" u="none" strike="noStrike" kern="1200" baseline="0" smtClean="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1</a:t>
            </a:fld>
            <a:endParaRPr lang="fr-FR" noProof="0"/>
          </a:p>
        </p:txBody>
      </p:sp>
    </p:spTree>
    <p:extLst>
      <p:ext uri="{BB962C8B-B14F-4D97-AF65-F5344CB8AC3E}">
        <p14:creationId xmlns:p14="http://schemas.microsoft.com/office/powerpoint/2010/main" val="46520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2</a:t>
            </a:fld>
            <a:endParaRPr lang="fr-FR" noProof="0"/>
          </a:p>
        </p:txBody>
      </p:sp>
    </p:spTree>
    <p:extLst>
      <p:ext uri="{BB962C8B-B14F-4D97-AF65-F5344CB8AC3E}">
        <p14:creationId xmlns:p14="http://schemas.microsoft.com/office/powerpoint/2010/main" val="284068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3</a:t>
            </a:fld>
            <a:endParaRPr lang="fr-FR" noProof="0"/>
          </a:p>
        </p:txBody>
      </p:sp>
    </p:spTree>
    <p:extLst>
      <p:ext uri="{BB962C8B-B14F-4D97-AF65-F5344CB8AC3E}">
        <p14:creationId xmlns:p14="http://schemas.microsoft.com/office/powerpoint/2010/main" val="305660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24</a:t>
            </a:fld>
            <a:endParaRPr lang="fr-FR" noProof="0"/>
          </a:p>
        </p:txBody>
      </p:sp>
    </p:spTree>
    <p:extLst>
      <p:ext uri="{BB962C8B-B14F-4D97-AF65-F5344CB8AC3E}">
        <p14:creationId xmlns:p14="http://schemas.microsoft.com/office/powerpoint/2010/main" val="312091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smtClean="0"/>
              <a:t>25</a:t>
            </a:fld>
            <a:endParaRPr lang="fr-FR"/>
          </a:p>
        </p:txBody>
      </p:sp>
    </p:spTree>
    <p:extLst>
      <p:ext uri="{BB962C8B-B14F-4D97-AF65-F5344CB8AC3E}">
        <p14:creationId xmlns:p14="http://schemas.microsoft.com/office/powerpoint/2010/main" val="2628205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Imag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fr-FR" noProof="0"/>
              <a:t>Modifiez le style du titre</a:t>
            </a:r>
          </a:p>
        </p:txBody>
      </p:sp>
      <p:sp>
        <p:nvSpPr>
          <p:cNvPr id="3" name="Sous-titr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8932558" y="5870575"/>
            <a:ext cx="1600200" cy="377825"/>
          </a:xfrm>
        </p:spPr>
        <p:txBody>
          <a:bodyPr rtlCol="0"/>
          <a:lstStyle/>
          <a:p>
            <a:pPr rtl="0"/>
            <a:fld id="{A255107F-0A22-407D-9849-8869A6ACB4D3}" type="datetime1">
              <a:rPr lang="fr-FR" noProof="0" smtClean="0"/>
              <a:t>03/12/2020</a:t>
            </a:fld>
            <a:endParaRPr lang="fr-FR" noProof="0"/>
          </a:p>
        </p:txBody>
      </p:sp>
      <p:sp>
        <p:nvSpPr>
          <p:cNvPr id="5" name="Espace réservé du pied de page 4"/>
          <p:cNvSpPr>
            <a:spLocks noGrp="1"/>
          </p:cNvSpPr>
          <p:nvPr>
            <p:ph type="ftr" sz="quarter" idx="11"/>
          </p:nvPr>
        </p:nvSpPr>
        <p:spPr>
          <a:xfrm>
            <a:off x="3962399" y="5870575"/>
            <a:ext cx="4893958" cy="3778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608958" y="5870575"/>
            <a:ext cx="551167" cy="377825"/>
          </a:xfrm>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0E8A1F4-19D1-42B3-91F0-4B0F05DA23E2}" type="datetime1">
              <a:rPr lang="fr-FR" noProof="0" smtClean="0"/>
              <a:t>03/12/2020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5C99FCC5-947F-431F-B8AD-31DCD83D2B48}"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au texte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 du masque</a:t>
            </a:r>
          </a:p>
        </p:txBody>
      </p:sp>
      <p:sp>
        <p:nvSpPr>
          <p:cNvPr id="3" name="Espace réservé du texte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50246BF2-7124-40DE-A4D2-C736819768AC}"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avec le nom">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277E56F5-1641-4103-BE56-E22170A94AEC}"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avec le nom, citation">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au texte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fr-FR" noProof="0"/>
              <a:t>Modifiez les styles du texte du masque</a:t>
            </a:r>
          </a:p>
        </p:txBody>
      </p:sp>
      <p:sp>
        <p:nvSpPr>
          <p:cNvPr id="3" name="Espace réservé du texte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F69E47D-67B4-4A73-AB77-F11D36BE7A96}"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fr-FR" noProof="0"/>
              <a:t>Modifiez le style du titre</a:t>
            </a:r>
          </a:p>
        </p:txBody>
      </p:sp>
      <p:sp>
        <p:nvSpPr>
          <p:cNvPr id="10" name="Espace réservé du texte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fr-FR" noProof="0"/>
              <a:t>Modifiez les styles du texte du masque</a:t>
            </a:r>
          </a:p>
        </p:txBody>
      </p:sp>
      <p:sp>
        <p:nvSpPr>
          <p:cNvPr id="3" name="Espace réservé du texte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652E85DE-2113-4AD4-A01B-AC329D9F0410}"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re 1"/>
          <p:cNvSpPr>
            <a:spLocks noGrp="1"/>
          </p:cNvSpPr>
          <p:nvPr>
            <p:ph type="title"/>
          </p:nvPr>
        </p:nvSpPr>
        <p:spPr>
          <a:xfrm>
            <a:off x="685801" y="609600"/>
            <a:ext cx="10131425" cy="1456267"/>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824C029-64F0-44BA-B4EA-205E7FC42440}"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vertical 1"/>
          <p:cNvSpPr>
            <a:spLocks noGrp="1"/>
          </p:cNvSpPr>
          <p:nvPr>
            <p:ph type="title" orient="vert"/>
          </p:nvPr>
        </p:nvSpPr>
        <p:spPr>
          <a:xfrm>
            <a:off x="8658675" y="609599"/>
            <a:ext cx="2158552"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685800" y="609600"/>
            <a:ext cx="7832116" cy="5181600"/>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9F95641-A148-43E2-AF3B-88194EE1A578}"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747B841-DBEF-4CFE-BA55-3AAD12C4A2CF}"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3308581"/>
            <a:ext cx="10131427" cy="1468800"/>
          </a:xfrm>
        </p:spPr>
        <p:txBody>
          <a:bodyPr rtlCol="0" anchor="b"/>
          <a:lstStyle>
            <a:lvl1pPr algn="l">
              <a:defRPr sz="40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0C22E8F-7FD3-405A-ACD8-74FDF2C95ED6}" type="datetime1">
              <a:rPr lang="fr-FR" noProof="0" smtClean="0"/>
              <a:t>03/12/2020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685802" y="2142067"/>
            <a:ext cx="4995334" cy="3649134"/>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821895" y="2142067"/>
            <a:ext cx="4995332" cy="3649133"/>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FECC99DE-5382-422D-8C08-7A0947B22EC9}" type="datetime1">
              <a:rPr lang="fr-FR" noProof="0" smtClean="0"/>
              <a:t>03/12/2020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685801" y="2870201"/>
            <a:ext cx="4996923"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5823483" y="2870201"/>
            <a:ext cx="4995334"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à la date 6"/>
          <p:cNvSpPr>
            <a:spLocks noGrp="1"/>
          </p:cNvSpPr>
          <p:nvPr>
            <p:ph type="dt" sz="half" idx="10"/>
          </p:nvPr>
        </p:nvSpPr>
        <p:spPr/>
        <p:txBody>
          <a:bodyPr rtlCol="0"/>
          <a:lstStyle/>
          <a:p>
            <a:pPr rtl="0"/>
            <a:fld id="{C52F7351-6282-479C-8AC9-76D0BBCFED44}" type="datetime1">
              <a:rPr lang="fr-FR" noProof="0" smtClean="0"/>
              <a:t>03/12/2020</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pic>
        <p:nvPicPr>
          <p:cNvPr id="6" name="Imag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C5052D08-3BDA-4A48-AA90-085E90A914C4}" type="datetime1">
              <a:rPr lang="fr-FR" noProof="0" smtClean="0"/>
              <a:t>03/12/2020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Imag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Espace réservé de la date 1"/>
          <p:cNvSpPr>
            <a:spLocks noGrp="1"/>
          </p:cNvSpPr>
          <p:nvPr>
            <p:ph type="dt" sz="half" idx="10"/>
          </p:nvPr>
        </p:nvSpPr>
        <p:spPr/>
        <p:txBody>
          <a:bodyPr rtlCol="0"/>
          <a:lstStyle/>
          <a:p>
            <a:pPr rtl="0"/>
            <a:fld id="{6FF0CCA5-A3AF-4D35-A73A-CF4084D2E304}" type="datetime1">
              <a:rPr lang="fr-FR" noProof="0" smtClean="0"/>
              <a:t>03/12/2020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648201" y="609601"/>
            <a:ext cx="6169026" cy="5181600"/>
          </a:xfrm>
        </p:spPr>
        <p:txBody>
          <a:bodyPr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1372FFAB-2A54-4986-8F91-B0B990E9C68B}" type="datetime1">
              <a:rPr lang="fr-FR" noProof="0" smtClean="0"/>
              <a:t>03/12/2020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fr-FR" noProof="0"/>
              <a:t>Modifiez le style du titre</a:t>
            </a:r>
          </a:p>
        </p:txBody>
      </p:sp>
      <p:sp>
        <p:nvSpPr>
          <p:cNvPr id="14" name="Espace réservé d’image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A09040A1-1BAB-4B0E-A1E4-1CDB1B3D6103}" type="datetime1">
              <a:rPr lang="fr-FR" noProof="0" smtClean="0"/>
              <a:t>03/12/2020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7ED0BCD1-D4BB-42FE-88BB-D4F989A70CE8}" type="datetime1">
              <a:rPr lang="fr-FR" noProof="0" smtClean="0"/>
              <a:t>03/12/2020</a:t>
            </a:fld>
            <a:endParaRPr lang="fr-FR" noProof="0"/>
          </a:p>
        </p:txBody>
      </p:sp>
      <p:sp>
        <p:nvSpPr>
          <p:cNvPr id="5" name="Espace réservé du pied de page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fr-FR" noProof="0"/>
          </a:p>
        </p:txBody>
      </p:sp>
      <p:sp>
        <p:nvSpPr>
          <p:cNvPr id="6" name="Espace réservé du numéro de diapositive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0.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iel la nuit avec montagnes loin à l’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2" name="Titre 1">
            <a:extLst>
              <a:ext uri="{FF2B5EF4-FFF2-40B4-BE49-F238E27FC236}">
                <a16:creationId xmlns:a16="http://schemas.microsoft.com/office/drawing/2014/main" id="{340C7600-5BA8-4A54-887F-74AF87750A31}"/>
              </a:ext>
            </a:extLst>
          </p:cNvPr>
          <p:cNvSpPr>
            <a:spLocks noGrp="1"/>
          </p:cNvSpPr>
          <p:nvPr>
            <p:ph type="ctrTitle"/>
          </p:nvPr>
        </p:nvSpPr>
        <p:spPr>
          <a:xfrm>
            <a:off x="3238500" y="2554817"/>
            <a:ext cx="7921625" cy="2421464"/>
          </a:xfrm>
        </p:spPr>
        <p:txBody>
          <a:bodyPr rtlCol="0">
            <a:normAutofit fontScale="90000"/>
          </a:bodyPr>
          <a:lstStyle/>
          <a:p>
            <a:pPr rtl="0"/>
            <a:r>
              <a:rPr lang="fr-FR" b="1" dirty="0"/>
              <a:t>Création de l'application WEB </a:t>
            </a:r>
            <a:br>
              <a:rPr lang="fr-FR" b="1" dirty="0"/>
            </a:br>
            <a:r>
              <a:rPr lang="fr-FR" b="1" dirty="0"/>
              <a:t> COMMERCE électronique :</a:t>
            </a:r>
            <a:br>
              <a:rPr lang="fr-FR" b="1" dirty="0"/>
            </a:br>
            <a:r>
              <a:rPr lang="fr-FR" b="1" dirty="0"/>
              <a:t>Les petites puces </a:t>
            </a:r>
          </a:p>
        </p:txBody>
      </p:sp>
      <p:sp>
        <p:nvSpPr>
          <p:cNvPr id="3" name="Sous-titr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rtlCol="0">
            <a:normAutofit/>
          </a:bodyPr>
          <a:lstStyle/>
          <a:p>
            <a:pPr rtl="0"/>
            <a:r>
              <a:rPr lang="fr-FR" dirty="0">
                <a:solidFill>
                  <a:schemeClr val="accent1">
                    <a:lumMod val="40000"/>
                    <a:lumOff val="60000"/>
                  </a:schemeClr>
                </a:solidFill>
              </a:rPr>
              <a:t>Travail de consultant </a:t>
            </a:r>
          </a:p>
          <a:p>
            <a:pPr rtl="0"/>
            <a:r>
              <a:rPr lang="fr-FR" dirty="0">
                <a:solidFill>
                  <a:schemeClr val="accent1">
                    <a:lumMod val="40000"/>
                    <a:lumOff val="60000"/>
                  </a:schemeClr>
                </a:solidFill>
              </a:rPr>
              <a:t>fait par </a:t>
            </a:r>
            <a:r>
              <a:rPr lang="fr-FR" dirty="0" err="1">
                <a:solidFill>
                  <a:schemeClr val="accent1">
                    <a:lumMod val="40000"/>
                    <a:lumOff val="60000"/>
                  </a:schemeClr>
                </a:solidFill>
              </a:rPr>
              <a:t>Marrero</a:t>
            </a:r>
            <a:r>
              <a:rPr lang="fr-FR" dirty="0">
                <a:solidFill>
                  <a:schemeClr val="accent1">
                    <a:lumMod val="40000"/>
                    <a:lumOff val="60000"/>
                  </a:schemeClr>
                </a:solidFill>
              </a:rPr>
              <a:t> </a:t>
            </a:r>
            <a:r>
              <a:rPr lang="fr-FR" dirty="0" err="1">
                <a:solidFill>
                  <a:schemeClr val="accent1">
                    <a:lumMod val="40000"/>
                    <a:lumOff val="60000"/>
                  </a:schemeClr>
                </a:solidFill>
              </a:rPr>
              <a:t>gabriel</a:t>
            </a:r>
            <a:r>
              <a:rPr lang="fr-FR" dirty="0">
                <a:solidFill>
                  <a:schemeClr val="accent1">
                    <a:lumMod val="40000"/>
                    <a:lumOff val="60000"/>
                  </a:schemeClr>
                </a:solidFill>
              </a:rPr>
              <a:t>, Charles </a:t>
            </a:r>
            <a:r>
              <a:rPr lang="fr-FR" dirty="0" err="1">
                <a:solidFill>
                  <a:schemeClr val="accent1">
                    <a:lumMod val="40000"/>
                    <a:lumOff val="60000"/>
                  </a:schemeClr>
                </a:solidFill>
              </a:rPr>
              <a:t>dave</a:t>
            </a:r>
            <a:r>
              <a:rPr lang="fr-FR" dirty="0">
                <a:solidFill>
                  <a:schemeClr val="accent1">
                    <a:lumMod val="40000"/>
                    <a:lumOff val="60000"/>
                  </a:schemeClr>
                </a:solidFill>
              </a:rPr>
              <a:t>, </a:t>
            </a:r>
          </a:p>
          <a:p>
            <a:pPr rtl="0"/>
            <a:r>
              <a:rPr lang="fr-FR" dirty="0">
                <a:solidFill>
                  <a:schemeClr val="accent1">
                    <a:lumMod val="40000"/>
                    <a:lumOff val="60000"/>
                  </a:schemeClr>
                </a:solidFill>
              </a:rPr>
              <a:t>Bergeron Olivier et Porras Alexander </a:t>
            </a:r>
          </a:p>
        </p:txBody>
      </p:sp>
      <p:sp>
        <p:nvSpPr>
          <p:cNvPr id="9" name="Titre 1">
            <a:extLst>
              <a:ext uri="{FF2B5EF4-FFF2-40B4-BE49-F238E27FC236}">
                <a16:creationId xmlns:a16="http://schemas.microsoft.com/office/drawing/2014/main" id="{B2558E83-4FAE-4646-83C6-59518F0F1B20}"/>
              </a:ext>
            </a:extLst>
          </p:cNvPr>
          <p:cNvSpPr txBox="1">
            <a:spLocks/>
          </p:cNvSpPr>
          <p:nvPr/>
        </p:nvSpPr>
        <p:spPr>
          <a:xfrm>
            <a:off x="8581893" y="269206"/>
            <a:ext cx="2578232" cy="414090"/>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600" b="1" dirty="0"/>
              <a:t>Projet d’analyse</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90C74-F514-4A91-8388-4151E42CE244}"/>
              </a:ext>
            </a:extLst>
          </p:cNvPr>
          <p:cNvSpPr>
            <a:spLocks noGrp="1"/>
          </p:cNvSpPr>
          <p:nvPr>
            <p:ph type="title"/>
          </p:nvPr>
        </p:nvSpPr>
        <p:spPr>
          <a:xfrm>
            <a:off x="685802" y="609600"/>
            <a:ext cx="6282266" cy="1456267"/>
          </a:xfrm>
        </p:spPr>
        <p:txBody>
          <a:bodyPr>
            <a:normAutofit/>
          </a:bodyPr>
          <a:lstStyle/>
          <a:p>
            <a:r>
              <a:rPr lang="fr-CA" dirty="0"/>
              <a:t>Gestions des statistiques et évaluations</a:t>
            </a:r>
          </a:p>
        </p:txBody>
      </p:sp>
      <p:sp>
        <p:nvSpPr>
          <p:cNvPr id="3" name="Espace réservé du contenu 2">
            <a:extLst>
              <a:ext uri="{FF2B5EF4-FFF2-40B4-BE49-F238E27FC236}">
                <a16:creationId xmlns:a16="http://schemas.microsoft.com/office/drawing/2014/main" id="{B5D61111-A3E7-4F4C-AA21-668075C3B256}"/>
              </a:ext>
            </a:extLst>
          </p:cNvPr>
          <p:cNvSpPr>
            <a:spLocks noGrp="1"/>
          </p:cNvSpPr>
          <p:nvPr>
            <p:ph idx="1"/>
          </p:nvPr>
        </p:nvSpPr>
        <p:spPr>
          <a:xfrm>
            <a:off x="685802" y="2142067"/>
            <a:ext cx="6282266" cy="3649133"/>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Les clients peuvent donner une note aux vendeurs et ses produits, dépendants de leur qualité de service et la qualité de ses articles. Le système devra recompiler chacun des notes pour faire des statistiques généraux visibles pours tous les utilisateurs. Ces statiques vont être toujours modifiables par l’administrateur.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952069542">
            <a:extLst>
              <a:ext uri="{FF2B5EF4-FFF2-40B4-BE49-F238E27FC236}">
                <a16:creationId xmlns:a16="http://schemas.microsoft.com/office/drawing/2014/main" id="{5C70F57A-916A-492D-BE07-ABB600FBBBEE}"/>
              </a:ext>
            </a:extLst>
          </p:cNvPr>
          <p:cNvPicPr/>
          <p:nvPr/>
        </p:nvPicPr>
        <p:blipFill>
          <a:blip r:embed="rId3">
            <a:extLst>
              <a:ext uri="{28A0092B-C50C-407E-A947-70E740481C1C}">
                <a14:useLocalDpi xmlns:a14="http://schemas.microsoft.com/office/drawing/2010/main" val="0"/>
              </a:ext>
            </a:extLst>
          </a:blip>
          <a:stretch>
            <a:fillRect/>
          </a:stretch>
        </p:blipFill>
        <p:spPr>
          <a:xfrm>
            <a:off x="8347672" y="990600"/>
            <a:ext cx="1932241"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099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DD0DE-B278-4D1B-AF85-2FF80F53E988}"/>
              </a:ext>
            </a:extLst>
          </p:cNvPr>
          <p:cNvSpPr>
            <a:spLocks noGrp="1"/>
          </p:cNvSpPr>
          <p:nvPr>
            <p:ph type="title"/>
          </p:nvPr>
        </p:nvSpPr>
        <p:spPr>
          <a:xfrm>
            <a:off x="825909" y="808055"/>
            <a:ext cx="3979205" cy="1453363"/>
          </a:xfrm>
        </p:spPr>
        <p:txBody>
          <a:bodyPr>
            <a:normAutofit/>
          </a:bodyPr>
          <a:lstStyle/>
          <a:p>
            <a:r>
              <a:rPr lang="fr-CA"/>
              <a:t>La messagerie </a:t>
            </a:r>
          </a:p>
        </p:txBody>
      </p:sp>
      <p:sp>
        <p:nvSpPr>
          <p:cNvPr id="3" name="Espace réservé du contenu 2">
            <a:extLst>
              <a:ext uri="{FF2B5EF4-FFF2-40B4-BE49-F238E27FC236}">
                <a16:creationId xmlns:a16="http://schemas.microsoft.com/office/drawing/2014/main" id="{2CA6CCDD-FAE0-4668-99BB-8A58CEEBBD1F}"/>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Le système devra avoir comme fonctionnel une messagerie avec laquelle les clients pourront se communiquer avec les vendeurs des produits qu’ils ont ou qu’ils veulent acheter.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738315696">
            <a:extLst>
              <a:ext uri="{FF2B5EF4-FFF2-40B4-BE49-F238E27FC236}">
                <a16:creationId xmlns:a16="http://schemas.microsoft.com/office/drawing/2014/main" id="{553F7BFD-DD12-4841-A9DC-7F9C92C6C509}"/>
              </a:ext>
            </a:extLst>
          </p:cNvPr>
          <p:cNvPicPr/>
          <p:nvPr/>
        </p:nvPicPr>
        <p:blipFill>
          <a:blip r:embed="rId3">
            <a:extLst>
              <a:ext uri="{28A0092B-C50C-407E-A947-70E740481C1C}">
                <a14:useLocalDpi xmlns:a14="http://schemas.microsoft.com/office/drawing/2010/main" val="0"/>
              </a:ext>
            </a:extLst>
          </a:blip>
          <a:stretch>
            <a:fillRect/>
          </a:stretch>
        </p:blipFill>
        <p:spPr>
          <a:xfrm>
            <a:off x="6038074" y="796413"/>
            <a:ext cx="4598948"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0576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4585F-567A-402E-AEC0-FCAA4B87D100}"/>
              </a:ext>
            </a:extLst>
          </p:cNvPr>
          <p:cNvSpPr>
            <a:spLocks noGrp="1"/>
          </p:cNvSpPr>
          <p:nvPr>
            <p:ph type="title"/>
          </p:nvPr>
        </p:nvSpPr>
        <p:spPr>
          <a:xfrm>
            <a:off x="825909" y="808055"/>
            <a:ext cx="3979205" cy="1453363"/>
          </a:xfrm>
        </p:spPr>
        <p:txBody>
          <a:bodyPr>
            <a:normAutofit/>
          </a:bodyPr>
          <a:lstStyle/>
          <a:p>
            <a:r>
              <a:rPr lang="en-US" dirty="0"/>
              <a:t>Gestion du panier</a:t>
            </a:r>
            <a:endParaRPr lang="fr-CA" dirty="0"/>
          </a:p>
        </p:txBody>
      </p:sp>
      <p:sp>
        <p:nvSpPr>
          <p:cNvPr id="3" name="Espace réservé du contenu 2">
            <a:extLst>
              <a:ext uri="{FF2B5EF4-FFF2-40B4-BE49-F238E27FC236}">
                <a16:creationId xmlns:a16="http://schemas.microsoft.com/office/drawing/2014/main" id="{67CF1DAE-E61E-48C1-9BE8-8D5FFEDEA80F}"/>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Calibri" panose="020F0502020204030204" pitchFamily="34" charset="0"/>
                <a:cs typeface="Arial" panose="020B0604020202020204" pitchFamily="34" charset="0"/>
              </a:rPr>
              <a:t>Le système permettra à chaque client ajouter ses produits désires dans un panier (base de données électronique), pour ensuite les acheter.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2074346573">
            <a:extLst>
              <a:ext uri="{FF2B5EF4-FFF2-40B4-BE49-F238E27FC236}">
                <a16:creationId xmlns:a16="http://schemas.microsoft.com/office/drawing/2014/main" id="{C1453820-8135-435C-8C1C-44CC7AD89D26}"/>
              </a:ext>
            </a:extLst>
          </p:cNvPr>
          <p:cNvPicPr/>
          <p:nvPr/>
        </p:nvPicPr>
        <p:blipFill>
          <a:blip r:embed="rId3">
            <a:extLst>
              <a:ext uri="{28A0092B-C50C-407E-A947-70E740481C1C}">
                <a14:useLocalDpi xmlns:a14="http://schemas.microsoft.com/office/drawing/2010/main" val="0"/>
              </a:ext>
            </a:extLst>
          </a:blip>
          <a:stretch>
            <a:fillRect/>
          </a:stretch>
        </p:blipFill>
        <p:spPr>
          <a:xfrm>
            <a:off x="5289752" y="1222046"/>
            <a:ext cx="6095593" cy="42516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8198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1DB6B-A230-4F92-BADF-F445735C07BB}"/>
              </a:ext>
            </a:extLst>
          </p:cNvPr>
          <p:cNvSpPr>
            <a:spLocks noGrp="1"/>
          </p:cNvSpPr>
          <p:nvPr>
            <p:ph type="title"/>
          </p:nvPr>
        </p:nvSpPr>
        <p:spPr>
          <a:xfrm>
            <a:off x="825909" y="808055"/>
            <a:ext cx="3979205" cy="1453363"/>
          </a:xfrm>
        </p:spPr>
        <p:txBody>
          <a:bodyPr>
            <a:normAutofit/>
          </a:bodyPr>
          <a:lstStyle/>
          <a:p>
            <a:r>
              <a:rPr lang="fr-CA" dirty="0"/>
              <a:t>Authentification  </a:t>
            </a:r>
          </a:p>
        </p:txBody>
      </p:sp>
      <p:sp>
        <p:nvSpPr>
          <p:cNvPr id="3" name="Espace réservé du contenu 2">
            <a:extLst>
              <a:ext uri="{FF2B5EF4-FFF2-40B4-BE49-F238E27FC236}">
                <a16:creationId xmlns:a16="http://schemas.microsoft.com/office/drawing/2014/main" id="{C9FA91EF-0A95-4E25-A019-612B763DA099}"/>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Le système rédige les utilisateurs vers la page principale avec leur fonctionnalité/autorisation spécifique dépendant s'ils sont administrateur, vendeurs ou clients.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885078596">
            <a:extLst>
              <a:ext uri="{FF2B5EF4-FFF2-40B4-BE49-F238E27FC236}">
                <a16:creationId xmlns:a16="http://schemas.microsoft.com/office/drawing/2014/main" id="{799DE801-8E20-480A-A34C-1BE2AB42DB59}"/>
              </a:ext>
            </a:extLst>
          </p:cNvPr>
          <p:cNvPicPr/>
          <p:nvPr/>
        </p:nvPicPr>
        <p:blipFill rotWithShape="1">
          <a:blip r:embed="rId3" cstate="print">
            <a:extLst>
              <a:ext uri="{28A0092B-C50C-407E-A947-70E740481C1C}">
                <a14:useLocalDpi xmlns:a14="http://schemas.microsoft.com/office/drawing/2010/main" val="0"/>
              </a:ext>
            </a:extLst>
          </a:blip>
          <a:srcRect l="6474" t="13809"/>
          <a:stretch/>
        </p:blipFill>
        <p:spPr>
          <a:xfrm>
            <a:off x="5289752" y="1964568"/>
            <a:ext cx="6095593" cy="27666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245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34E53-3EB1-4809-ADE3-5B36F46D69AA}"/>
              </a:ext>
            </a:extLst>
          </p:cNvPr>
          <p:cNvSpPr>
            <a:spLocks noGrp="1"/>
          </p:cNvSpPr>
          <p:nvPr>
            <p:ph type="title"/>
          </p:nvPr>
        </p:nvSpPr>
        <p:spPr>
          <a:xfrm>
            <a:off x="685801" y="609600"/>
            <a:ext cx="5219699" cy="1456267"/>
          </a:xfrm>
        </p:spPr>
        <p:txBody>
          <a:bodyPr>
            <a:normAutofit/>
          </a:bodyPr>
          <a:lstStyle/>
          <a:p>
            <a:r>
              <a:rPr lang="fr-CA" dirty="0"/>
              <a:t>Affichage des produits </a:t>
            </a:r>
          </a:p>
        </p:txBody>
      </p:sp>
      <p:sp>
        <p:nvSpPr>
          <p:cNvPr id="3" name="Espace réservé du contenu 2">
            <a:extLst>
              <a:ext uri="{FF2B5EF4-FFF2-40B4-BE49-F238E27FC236}">
                <a16:creationId xmlns:a16="http://schemas.microsoft.com/office/drawing/2014/main" id="{07A2FA03-10B9-4C57-8C60-1D52281C7501}"/>
              </a:ext>
            </a:extLst>
          </p:cNvPr>
          <p:cNvSpPr>
            <a:spLocks noGrp="1"/>
          </p:cNvSpPr>
          <p:nvPr>
            <p:ph idx="1"/>
          </p:nvPr>
        </p:nvSpPr>
        <p:spPr>
          <a:xfrm>
            <a:off x="685801" y="2142067"/>
            <a:ext cx="5219699" cy="3649133"/>
          </a:xfrm>
        </p:spPr>
        <p:txBody>
          <a:bodyPr>
            <a:normAutofit/>
          </a:bodyPr>
          <a:lstStyle/>
          <a:p>
            <a:r>
              <a:rPr lang="fr-FR">
                <a:effectLst/>
                <a:latin typeface="Calibri" panose="020F0502020204030204" pitchFamily="34" charset="0"/>
                <a:ea typeface="Calibri" panose="020F0502020204030204" pitchFamily="34" charset="0"/>
                <a:cs typeface="Arial" panose="020B0604020202020204" pitchFamily="34" charset="0"/>
              </a:rPr>
              <a:t>Le système féra un affichage des différents produits, ajouter par les vendeurs, aux différents clients.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1383342724">
            <a:extLst>
              <a:ext uri="{FF2B5EF4-FFF2-40B4-BE49-F238E27FC236}">
                <a16:creationId xmlns:a16="http://schemas.microsoft.com/office/drawing/2014/main" id="{1DA49C23-7F13-4729-813E-07A69E067CB6}"/>
              </a:ext>
            </a:extLst>
          </p:cNvPr>
          <p:cNvPicPr/>
          <p:nvPr/>
        </p:nvPicPr>
        <p:blipFill rotWithShape="1">
          <a:blip r:embed="rId3" cstate="print">
            <a:extLst>
              <a:ext uri="{28A0092B-C50C-407E-A947-70E740481C1C}">
                <a14:useLocalDpi xmlns:a14="http://schemas.microsoft.com/office/drawing/2010/main" val="0"/>
              </a:ext>
            </a:extLst>
          </a:blip>
          <a:srcRect l="9438" r="38948"/>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498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4D4EC-26A3-4B50-9F8D-B336DD5F8D2A}"/>
              </a:ext>
            </a:extLst>
          </p:cNvPr>
          <p:cNvSpPr>
            <a:spLocks noGrp="1"/>
          </p:cNvSpPr>
          <p:nvPr>
            <p:ph type="title"/>
          </p:nvPr>
        </p:nvSpPr>
        <p:spPr>
          <a:xfrm>
            <a:off x="685801" y="609600"/>
            <a:ext cx="5219699" cy="1456267"/>
          </a:xfrm>
        </p:spPr>
        <p:txBody>
          <a:bodyPr>
            <a:normAutofit/>
          </a:bodyPr>
          <a:lstStyle/>
          <a:p>
            <a:r>
              <a:rPr lang="en-US" dirty="0"/>
              <a:t>Gestions des billets </a:t>
            </a:r>
            <a:endParaRPr lang="fr-CA" dirty="0"/>
          </a:p>
        </p:txBody>
      </p:sp>
      <p:sp>
        <p:nvSpPr>
          <p:cNvPr id="3" name="Espace réservé du contenu 2">
            <a:extLst>
              <a:ext uri="{FF2B5EF4-FFF2-40B4-BE49-F238E27FC236}">
                <a16:creationId xmlns:a16="http://schemas.microsoft.com/office/drawing/2014/main" id="{CECE0325-0E9C-4891-B645-155D94911169}"/>
              </a:ext>
            </a:extLst>
          </p:cNvPr>
          <p:cNvSpPr>
            <a:spLocks noGrp="1"/>
          </p:cNvSpPr>
          <p:nvPr>
            <p:ph idx="1"/>
          </p:nvPr>
        </p:nvSpPr>
        <p:spPr>
          <a:xfrm>
            <a:off x="685801" y="2142067"/>
            <a:ext cx="5219699" cy="3649133"/>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S'il y a un problème du client que le vendeur ne répond pas ou n’arrive pas à résoudre, le système le permettra de créer un billet qui sera une demande directe vers un intermédier (administrateur) qui s’échangera de communiquer avec le vendeur et donner la meilleure solution pour le client, pour finalement fermer le billet.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972235967">
            <a:extLst>
              <a:ext uri="{FF2B5EF4-FFF2-40B4-BE49-F238E27FC236}">
                <a16:creationId xmlns:a16="http://schemas.microsoft.com/office/drawing/2014/main" id="{DB99F756-336A-41CF-8E3E-E2561CE28761}"/>
              </a:ext>
            </a:extLst>
          </p:cNvPr>
          <p:cNvPicPr/>
          <p:nvPr/>
        </p:nvPicPr>
        <p:blipFill rotWithShape="1">
          <a:blip r:embed="rId3">
            <a:extLst>
              <a:ext uri="{28A0092B-C50C-407E-A947-70E740481C1C}">
                <a14:useLocalDpi xmlns:a14="http://schemas.microsoft.com/office/drawing/2010/main" val="0"/>
              </a:ext>
            </a:extLst>
          </a:blip>
          <a:srcRect l="27249" r="11542" b="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79554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45745D-151A-4136-9F28-E3385A63A578}"/>
              </a:ext>
            </a:extLst>
          </p:cNvPr>
          <p:cNvSpPr>
            <a:spLocks noGrp="1"/>
          </p:cNvSpPr>
          <p:nvPr>
            <p:ph type="title"/>
          </p:nvPr>
        </p:nvSpPr>
        <p:spPr>
          <a:xfrm>
            <a:off x="825909" y="808055"/>
            <a:ext cx="3979205" cy="1453363"/>
          </a:xfrm>
        </p:spPr>
        <p:txBody>
          <a:bodyPr>
            <a:normAutofit/>
          </a:bodyPr>
          <a:lstStyle/>
          <a:p>
            <a:r>
              <a:rPr lang="en-US" dirty="0"/>
              <a:t>Gestions des </a:t>
            </a:r>
            <a:r>
              <a:rPr lang="en-US" dirty="0" err="1"/>
              <a:t>produits</a:t>
            </a:r>
            <a:r>
              <a:rPr lang="en-US" dirty="0"/>
              <a:t> </a:t>
            </a:r>
            <a:endParaRPr lang="fr-CA" dirty="0"/>
          </a:p>
        </p:txBody>
      </p:sp>
      <p:sp>
        <p:nvSpPr>
          <p:cNvPr id="3" name="Espace réservé du contenu 2">
            <a:extLst>
              <a:ext uri="{FF2B5EF4-FFF2-40B4-BE49-F238E27FC236}">
                <a16:creationId xmlns:a16="http://schemas.microsoft.com/office/drawing/2014/main" id="{DF6DA287-52C7-4AEE-85A8-B9062622AC45}"/>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Les vendeurs avec l’aide du système pourront  gérer chacun la création, suppression et modification de leurs produits.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Image 3">
            <a:extLst>
              <a:ext uri="{FF2B5EF4-FFF2-40B4-BE49-F238E27FC236}">
                <a16:creationId xmlns:a16="http://schemas.microsoft.com/office/drawing/2014/main" id="{887D0412-7CB1-4024-BB0B-5A335789534E}"/>
              </a:ext>
            </a:extLst>
          </p:cNvPr>
          <p:cNvPicPr/>
          <p:nvPr/>
        </p:nvPicPr>
        <p:blipFill>
          <a:blip r:embed="rId3">
            <a:extLst>
              <a:ext uri="{28A0092B-C50C-407E-A947-70E740481C1C}">
                <a14:useLocalDpi xmlns:a14="http://schemas.microsoft.com/office/drawing/2010/main" val="0"/>
              </a:ext>
            </a:extLst>
          </a:blip>
          <a:stretch>
            <a:fillRect/>
          </a:stretch>
        </p:blipFill>
        <p:spPr>
          <a:xfrm>
            <a:off x="7125600" y="796413"/>
            <a:ext cx="2423897"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799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F7F870-CF32-4982-9F78-0CB19761E98B}"/>
              </a:ext>
            </a:extLst>
          </p:cNvPr>
          <p:cNvSpPr>
            <a:spLocks noGrp="1"/>
          </p:cNvSpPr>
          <p:nvPr>
            <p:ph type="title"/>
          </p:nvPr>
        </p:nvSpPr>
        <p:spPr>
          <a:xfrm>
            <a:off x="825909" y="808055"/>
            <a:ext cx="3979205" cy="1453363"/>
          </a:xfrm>
        </p:spPr>
        <p:txBody>
          <a:bodyPr>
            <a:normAutofit/>
          </a:bodyPr>
          <a:lstStyle/>
          <a:p>
            <a:r>
              <a:rPr lang="en-US" dirty="0"/>
              <a:t>Gestion des </a:t>
            </a:r>
            <a:r>
              <a:rPr lang="en-US" dirty="0" err="1"/>
              <a:t>utilisateurs</a:t>
            </a:r>
            <a:r>
              <a:rPr lang="en-US" dirty="0"/>
              <a:t> </a:t>
            </a:r>
            <a:endParaRPr lang="fr-CA" dirty="0"/>
          </a:p>
        </p:txBody>
      </p:sp>
      <p:sp>
        <p:nvSpPr>
          <p:cNvPr id="3" name="Espace réservé du contenu 2">
            <a:extLst>
              <a:ext uri="{FF2B5EF4-FFF2-40B4-BE49-F238E27FC236}">
                <a16:creationId xmlns:a16="http://schemas.microsoft.com/office/drawing/2014/main" id="{AF8A11DD-4B5E-4121-A7D4-93292B80D868}"/>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Calibri" panose="020F0502020204030204" pitchFamily="34" charset="0"/>
                <a:cs typeface="Arial" panose="020B0604020202020204" pitchFamily="34" charset="0"/>
              </a:rPr>
              <a:t>L’administrateur avec l’aide du système pourra supprimer les différents usagers si nécessaire. De l’autre côte le système permettra aux vendeurs et aux clients crées et modifier ses comptes.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1190641528">
            <a:extLst>
              <a:ext uri="{FF2B5EF4-FFF2-40B4-BE49-F238E27FC236}">
                <a16:creationId xmlns:a16="http://schemas.microsoft.com/office/drawing/2014/main" id="{2EA33920-272F-413D-9662-8264D682B0F2}"/>
              </a:ext>
            </a:extLst>
          </p:cNvPr>
          <p:cNvPicPr/>
          <p:nvPr/>
        </p:nvPicPr>
        <p:blipFill>
          <a:blip r:embed="rId3">
            <a:extLst>
              <a:ext uri="{28A0092B-C50C-407E-A947-70E740481C1C}">
                <a14:useLocalDpi xmlns:a14="http://schemas.microsoft.com/office/drawing/2010/main" val="0"/>
              </a:ext>
            </a:extLst>
          </a:blip>
          <a:stretch>
            <a:fillRect/>
          </a:stretch>
        </p:blipFill>
        <p:spPr>
          <a:xfrm>
            <a:off x="5707165" y="796413"/>
            <a:ext cx="5260766"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69880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592255-06E4-4C3C-83A9-6419F5B9840B}"/>
              </a:ext>
            </a:extLst>
          </p:cNvPr>
          <p:cNvSpPr>
            <a:spLocks noGrp="1"/>
          </p:cNvSpPr>
          <p:nvPr>
            <p:ph type="title"/>
          </p:nvPr>
        </p:nvSpPr>
        <p:spPr/>
        <p:txBody>
          <a:bodyPr/>
          <a:lstStyle/>
          <a:p>
            <a:r>
              <a:rPr lang="fr-CA"/>
              <a:t>Diagramme des classes </a:t>
            </a:r>
          </a:p>
        </p:txBody>
      </p:sp>
      <p:sp>
        <p:nvSpPr>
          <p:cNvPr id="3" name="Espace réservé du contenu 2">
            <a:extLst>
              <a:ext uri="{FF2B5EF4-FFF2-40B4-BE49-F238E27FC236}">
                <a16:creationId xmlns:a16="http://schemas.microsoft.com/office/drawing/2014/main" id="{A88BC411-D6D3-4621-9185-42039852AB66}"/>
              </a:ext>
            </a:extLst>
          </p:cNvPr>
          <p:cNvSpPr>
            <a:spLocks noGrp="1"/>
          </p:cNvSpPr>
          <p:nvPr>
            <p:ph idx="1"/>
          </p:nvPr>
        </p:nvSpPr>
        <p:spPr/>
        <p:txBody>
          <a:bodyPr/>
          <a:lstStyle/>
          <a:p>
            <a:endParaRPr lang="fr-CA" dirty="0"/>
          </a:p>
        </p:txBody>
      </p:sp>
      <p:pic>
        <p:nvPicPr>
          <p:cNvPr id="4" name="Picture 242120347">
            <a:extLst>
              <a:ext uri="{FF2B5EF4-FFF2-40B4-BE49-F238E27FC236}">
                <a16:creationId xmlns:a16="http://schemas.microsoft.com/office/drawing/2014/main" id="{ADFC4C37-5A70-4585-8DEF-D9C66157B5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9692" y="3242847"/>
            <a:ext cx="11036507" cy="4439864"/>
          </a:xfrm>
          <a:prstGeom prst="rect">
            <a:avLst/>
          </a:prstGeom>
        </p:spPr>
      </p:pic>
      <p:pic>
        <p:nvPicPr>
          <p:cNvPr id="5" name="Picture 242120347">
            <a:extLst>
              <a:ext uri="{FF2B5EF4-FFF2-40B4-BE49-F238E27FC236}">
                <a16:creationId xmlns:a16="http://schemas.microsoft.com/office/drawing/2014/main" id="{41AB49ED-F837-4322-BCCB-C8EF960A943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06541" y="1551968"/>
            <a:ext cx="11036507" cy="4439864"/>
          </a:xfrm>
          <a:prstGeom prst="rect">
            <a:avLst/>
          </a:prstGeom>
        </p:spPr>
      </p:pic>
      <p:pic>
        <p:nvPicPr>
          <p:cNvPr id="6" name="Picture 242120347">
            <a:extLst>
              <a:ext uri="{FF2B5EF4-FFF2-40B4-BE49-F238E27FC236}">
                <a16:creationId xmlns:a16="http://schemas.microsoft.com/office/drawing/2014/main" id="{79BFFF1A-E80C-45A3-AAD0-04E6BF0F5DD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66778" y="609600"/>
            <a:ext cx="11036507" cy="4439864"/>
          </a:xfrm>
          <a:prstGeom prst="rect">
            <a:avLst/>
          </a:prstGeom>
        </p:spPr>
      </p:pic>
    </p:spTree>
    <p:extLst>
      <p:ext uri="{BB962C8B-B14F-4D97-AF65-F5344CB8AC3E}">
        <p14:creationId xmlns:p14="http://schemas.microsoft.com/office/powerpoint/2010/main" val="4073299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B8C2F-DE4A-48C9-9374-0005BB7D4C68}"/>
              </a:ext>
            </a:extLst>
          </p:cNvPr>
          <p:cNvSpPr>
            <a:spLocks noGrp="1"/>
          </p:cNvSpPr>
          <p:nvPr>
            <p:ph type="title"/>
          </p:nvPr>
        </p:nvSpPr>
        <p:spPr/>
        <p:txBody>
          <a:bodyPr/>
          <a:lstStyle/>
          <a:p>
            <a:r>
              <a:rPr lang="fr-CA" dirty="0"/>
              <a:t>Diagramme de </a:t>
            </a:r>
            <a:r>
              <a:rPr lang="fr-CA" dirty="0" err="1"/>
              <a:t>sequences</a:t>
            </a:r>
            <a:r>
              <a:rPr lang="fr-CA" dirty="0"/>
              <a:t> du système de billet créer par un client </a:t>
            </a:r>
          </a:p>
        </p:txBody>
      </p:sp>
      <p:pic>
        <p:nvPicPr>
          <p:cNvPr id="4" name="Picture 679402872">
            <a:extLst>
              <a:ext uri="{FF2B5EF4-FFF2-40B4-BE49-F238E27FC236}">
                <a16:creationId xmlns:a16="http://schemas.microsoft.com/office/drawing/2014/main" id="{D14D0291-547E-4433-BFF8-E1CB0D47F3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85801" y="2141538"/>
            <a:ext cx="9987196" cy="4424154"/>
          </a:xfrm>
          <a:prstGeom prst="rect">
            <a:avLst/>
          </a:prstGeom>
        </p:spPr>
      </p:pic>
    </p:spTree>
    <p:extLst>
      <p:ext uri="{BB962C8B-B14F-4D97-AF65-F5344CB8AC3E}">
        <p14:creationId xmlns:p14="http://schemas.microsoft.com/office/powerpoint/2010/main" val="61879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4681873" cy="1456267"/>
          </a:xfrm>
        </p:spPr>
        <p:txBody>
          <a:bodyPr rtlCol="0">
            <a:normAutofit/>
          </a:bodyPr>
          <a:lstStyle/>
          <a:p>
            <a:pPr rtl="0"/>
            <a:r>
              <a:rPr lang="fr-FR" dirty="0"/>
              <a:t>PetitesPuces.com</a:t>
            </a:r>
          </a:p>
        </p:txBody>
      </p:sp>
      <p:grpSp>
        <p:nvGrpSpPr>
          <p:cNvPr id="71" name="Group 70">
            <a:extLst>
              <a:ext uri="{FF2B5EF4-FFF2-40B4-BE49-F238E27FC236}">
                <a16:creationId xmlns:a16="http://schemas.microsoft.com/office/drawing/2014/main" id="{06F75297-BF21-4AFA-8F10-FFE614E73B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72" name="Freeform 98">
              <a:extLst>
                <a:ext uri="{FF2B5EF4-FFF2-40B4-BE49-F238E27FC236}">
                  <a16:creationId xmlns:a16="http://schemas.microsoft.com/office/drawing/2014/main" id="{18555F56-5DBB-4045-AA8D-636B16B8B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B3FBB5F-161E-4BAC-BA14-05E565D978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74" name="Straight Connector 73">
                <a:extLst>
                  <a:ext uri="{FF2B5EF4-FFF2-40B4-BE49-F238E27FC236}">
                    <a16:creationId xmlns:a16="http://schemas.microsoft.com/office/drawing/2014/main" id="{A94E61AD-4ABD-4BE8-9386-9CBF126C5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37EFF94-0782-4C63-A3F9-AE452CBBF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E7FEB-95C3-4844-95C9-6D04C4DBE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FBD102-308A-419C-B165-4A575E52E5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3C7B0C2-F2DD-4F12-8BD8-BC2CCD9817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DD7F2E1-1968-4124-A0A3-AFE2FAC36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B85FA33-69E6-41AC-8ADA-7808A24014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431D6E3-2AC3-4958-B50A-4BE01D1C60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43742B-ADC9-4A56-A065-EC0BC53CC1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626E13-14CC-45F7-8B51-609D12E05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51A96E-5571-4544-8AEF-CEEA18F3C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36996E7-4681-4DC2-9044-E1D565493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35533F2-1CE6-4EEA-BF07-635F079859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AB2B33F-D0D1-40B2-B16C-36D054FE64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27987FC-65B4-4980-BFF9-28AB3E5C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DFA483F-3B9B-48F0-82BE-099E54E3B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04006A4-C22D-4E6C-9DC7-00A3F20D58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710051C-20FF-4232-806F-CCE0C48B27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D4BC00D-324A-441C-838A-CD115016FD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35A6C5-D21D-4206-B915-E02DB851B3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1A0FFD8-7FE4-4C2B-AE58-2EF18CF175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D38CB7-B6B0-42B2-BA32-608409D2E4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A6FD2B4-5BFB-4725-98CC-8BDF3283FF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AA9C973-41B2-4D5B-AAA5-3F55F7013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D5F3742-D6F5-4D89-910E-5ACBCBFB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1CFDA8-F885-4B03-B0BF-DAF30B6AF4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52B4AE4-F973-439B-9831-81A4C90198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B9A6F06-F356-4A2A-A5E1-370A039AA2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ABE4C93-0ECE-4635-90B0-4844275BF2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04F405-F523-4AD6-AED2-3EB18C0F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F80768F-23C9-47E1-A5DF-EA9B0C8EF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2804D0F-957E-4695-9723-59BD1B62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1CFFB65-AAEE-453C-B290-EF9AAB7E1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84C0E15-FD22-4D5D-BED7-255BA5ED9B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360CA0-E777-4DC6-A0DF-B52133CA04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C388F61-2154-46AD-A7CA-0B5BBFBBD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A41389-41F9-4A79-AC02-EDEE2B1ECD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D063121-C0BF-4ACF-9817-0A79B2785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0B945F1-0D2C-4C0F-B79D-4E3A325867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CFDAAA2-E822-4BFE-88E1-685E73984B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DA4534C-7B00-4579-95B1-0EE4578251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AAC5D63-3727-4532-97FC-D3FF64DEF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CDA1170-F598-4A9A-B913-612E3DC8C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A9C6514-59A3-4699-9F2A-1AF7C342FD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4FD3DE3-7614-45A6-A0B5-B352E63446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BDCAEBC-875C-49D7-8355-A1F140D326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B87746E-EB69-488B-9F65-770A3F50EF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5FD7BA7-E0D8-4AF4-A9DC-0164E36138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BC61137-2BBB-4A14-BEA6-8E021494B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C7E9562-7729-482A-9DA4-B74FA0633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7FAFBF6-789C-43FF-9896-2DE63804C5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FBF945C-CF1A-4DB6-9366-6FB0E8ADDB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95D5773-1CCB-4CFC-8D55-5C2B7D48C3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A310551-4128-42DE-B74E-0BEDAC9EC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0F16E47-3C66-4166-8D8A-11A9D403B6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6008F8D-2A35-4B49-BC97-A203D6485C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F3EF75-EDD8-42E5-B796-A632303BC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B633011-A15F-40E1-B9FB-7AD21099A5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718777B-6785-4649-A4D1-E2848A220E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1F7DE82-9B1B-4077-9278-23C8F8E841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45352CB-320B-4B17-AE5E-24E56688E4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327064A-8DD0-4C9A-9A1F-6DC9B8DFB3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A275C01-136E-4214-BB04-261697CA5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DDB0702-C677-4FBB-B948-F340A12974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1D97AB3-60A8-48D3-A9EC-E47F1496C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386AC94-91D0-4458-86CB-06D4A477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3288AD9-67E7-45FC-B1EB-18DDFA0CA6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4E648C9-777F-4DF7-B34D-68A2B6A623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A1DCA3C-15E1-40C5-92EE-BEB2D059DF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A187750-2959-4832-9CB2-33CE656AD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88B4D74-89FE-4E40-BFD8-3AA927E69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CFB49B2-FEE4-417D-9501-30BAFB83C6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EA18502-60F1-4864-8610-47CE6BAC51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9671E6A-02D5-47E2-9CA9-B60F4F0D22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A71F9FC-7750-4F92-8C8D-85CF1CD94C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22368E9-D43C-46F3-B63D-DDA88AC22D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814BEE2-278D-4498-B7D9-5B4ABA6470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0700A46-7C8D-4C76-BF68-237FB6340B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53" name="Group 152">
            <a:extLst>
              <a:ext uri="{FF2B5EF4-FFF2-40B4-BE49-F238E27FC236}">
                <a16:creationId xmlns:a16="http://schemas.microsoft.com/office/drawing/2014/main" id="{A75C7905-853B-476C-9277-DCB6F8136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54" name="Freeform 17">
              <a:extLst>
                <a:ext uri="{FF2B5EF4-FFF2-40B4-BE49-F238E27FC236}">
                  <a16:creationId xmlns:a16="http://schemas.microsoft.com/office/drawing/2014/main" id="{AEB925DD-E6CB-4ACB-8800-694437F5C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6BC5BFD3-A78C-474A-932E-C0898E69C9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6" name="Straight Connector 155">
                <a:extLst>
                  <a:ext uri="{FF2B5EF4-FFF2-40B4-BE49-F238E27FC236}">
                    <a16:creationId xmlns:a16="http://schemas.microsoft.com/office/drawing/2014/main" id="{BF5BC1E8-2CDC-46A5-AD7D-4A2F3E34D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7F430AF-BDF6-4505-B445-B3A98F6C90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463FD69-8A76-4637-B46C-1ABF65C3B6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9FE7DDF-0589-4869-B2DB-D25786A665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36A1E25-2DBD-4185-9ACE-EFA672EA22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A736A05-BCA0-415D-A0EC-430BB7039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C19DB9-D552-44F4-8196-75A1A3414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0128E0A-5560-41EA-BB9A-3669442F25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DCD07BC-0DB0-421C-9F8E-B0AD3350C9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2F1F14E-86C2-488B-B2F6-17CCD5260B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DC14D3B-8E24-433A-A589-7F5BA6945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2E904EC-31A6-4344-A915-615B77949A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C95A58B-C7FF-4EC6-AEDD-B28E285ABF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74B8186-F74B-4CFC-AFCE-C487006CCC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322CCA1-BEF1-4868-9DCE-81F9D0AF06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9C42301-23DD-40D4-A36E-6DD814BA56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244AA3D-8086-4172-8E73-430A015BC0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1D43F5A-F065-4F22-ADFE-2D34ECD584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11A7292-681C-4C4A-B4D6-5292532E15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7547EA-3C49-4BE8-9FED-69733CC57F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861C010-2521-4C41-A3AC-74B2295AE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2945A28-AE42-4BB2-9FC5-54A2D667D9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120C232-A534-4652-A37F-7764DC2B1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4766349-D1AB-47FB-AFAA-1B69C1E56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19C3C9D-3918-4F2C-A841-12920CAAFD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27BC883-EF99-4085-87DB-CCD89D173E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4A8B297-A4DA-49F5-A65C-EBC6850DC9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909491B7-632F-4FA3-B97D-133593418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B72F09C5-3928-463D-A215-1D9414D451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1FFD5D3-B5C0-4AF6-A113-459FEB4460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8BD5F3-F157-4321-88BC-0611BF426B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C0D7A00-0A35-45F5-96A8-06280270C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6085EBD-C7D8-4DAB-8393-1210A83D5D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E2D533E-37BE-4A28-BC02-A8CF059430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1A4E0D1-EDBE-428A-9A41-BFCE0D0B4B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B7A1A37-FC06-425C-B472-C472586AC4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275F2A4-BEB2-4A32-933B-07FCB8279D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5484330-2D8C-46FE-A597-2FB5D3597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E569EE5-D8FF-4C19-9103-354EA3DFB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69E338-B1D3-43A6-AA05-F8C4C35EE7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9492C0E-475D-4FCE-9028-B3991F6770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73707F9-A17A-4F31-8E49-229397C04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2B2F28E-DE51-4D53-BFC7-14D585737F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29366BC-A574-4766-811F-06B8027BE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787ADBD-0DC6-4A2C-969E-2B1C81B07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B8254C2-66AF-4C8A-B37B-5B11D1DD05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2474347-1482-4B5C-97AF-56AE46445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275E645-1CDB-4576-99BA-74850580A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4ACB8AE-05ED-4027-968B-442CDD459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20246E-F9A1-470F-90D3-56A49915E2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C4658F5-6CE7-4837-B935-239FA4B0FE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5C2A28E-1908-4287-94C2-F6429D30A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89FE141-CA38-44F0-BCAB-8FB6D01043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865CB37-F7A4-4270-B6A3-43D591066D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D36D78-B7FA-4F67-B412-8BDBD92ED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1E8C391-6F27-4826-A839-70245CC8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BB985E5-E688-4D1C-96FC-56FDE7D033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D820633-FCFC-42B0-8882-4F521924BE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32E1DC8-A12C-44B0-8D7B-6AFF186669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5822DD5-8027-45D3-AA21-A3DADF6B14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AA2CA6B-9B90-4A31-AFCF-E0179B8CE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3C3A7A0-032D-46D9-925B-E296BD1579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FB6B2A8-FF38-4928-A4B1-EE6F0CA3D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C3E3ADB-18C6-48B9-A8DF-2DB712D2DA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39DEE9-E941-43C3-837A-2116EC3BFE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7B56327-0A17-4E2C-A4F8-1911DA8BAC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F1A5526-002A-4EE7-974E-6C4D288BA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C7D7001-7BED-4933-BC36-F950CF502F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7101100C-0D64-4414-AE4A-A14DC6592E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85243C6-ECFC-4FB0-95F0-8AF83F9FE3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20BB7F7-77D4-4E6B-BE0E-927CAB113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477F1C3-CE05-4B9D-AE40-F25C6CAB0F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7405C47-782C-4B4F-ABB4-260B4548D6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CDB828E-3592-499F-A4E8-C841560FBD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CEAA55B-ADF9-486C-BA38-CD0495FA5F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E0DBD9F-E572-457F-A7EC-660610B61D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1470CDA-EF94-43B7-96F0-FDFBF782C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F35891-D86E-422A-9A08-B59D638D2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35" name="Group 234">
            <a:extLst>
              <a:ext uri="{FF2B5EF4-FFF2-40B4-BE49-F238E27FC236}">
                <a16:creationId xmlns:a16="http://schemas.microsoft.com/office/drawing/2014/main" id="{E6773B96-B942-4B12-84FF-606AB7B02F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236" name="Freeform 183">
              <a:extLst>
                <a:ext uri="{FF2B5EF4-FFF2-40B4-BE49-F238E27FC236}">
                  <a16:creationId xmlns:a16="http://schemas.microsoft.com/office/drawing/2014/main" id="{33E1D0CD-C59A-434A-ADE4-124E687E0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236">
              <a:extLst>
                <a:ext uri="{FF2B5EF4-FFF2-40B4-BE49-F238E27FC236}">
                  <a16:creationId xmlns:a16="http://schemas.microsoft.com/office/drawing/2014/main" id="{9EBCD157-1C29-4B67-8171-8E62664E9D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38" name="Straight Connector 237">
                <a:extLst>
                  <a:ext uri="{FF2B5EF4-FFF2-40B4-BE49-F238E27FC236}">
                    <a16:creationId xmlns:a16="http://schemas.microsoft.com/office/drawing/2014/main" id="{284BC916-900D-40B3-A91C-C9ADC66FFC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452BB49-F068-43C8-8D14-1A3182BFF1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95573A8-351C-43E7-8EB2-B22B6A3A94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4CCC850-EE1B-4B94-82EE-FF0D8E8F11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2B43863-1AC9-48C6-910E-A394EE417A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67FDE20-1B95-47CF-843D-51FD6F8061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DFE0B46-7ACC-418C-A88A-E24B312D97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E0875A-A4DA-4976-9190-C258462C4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CD60D72-7D1C-4C3C-AEC8-6F95C63DBB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4C60016-DBB3-4693-9FD1-4ED2F87910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0965A8-76F1-4EE4-B603-5095E0AB8E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62359B3-D447-43F7-9E66-A9993315C5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43B2807-CD2D-4ACD-80F4-78418C8D27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54A1464-582B-4366-9189-DB35A986CC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2601D38-063D-451F-8749-4CEBD2EC17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8B202CB-F3B7-4B44-A00B-D610C11A9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0023578-7B42-4DE5-895E-880D984B2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FE648CB-B402-4582-AAE0-56D026F9B3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01DAC03-3702-4E63-82CC-19399060C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0C4A79-D50F-4281-B023-D0ED8D3D3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29EEC41-94A2-4C57-A052-6F35060CBE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06E47F49-C9B3-4226-AD73-726BD664D6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8EDCD4F-ADDB-40CC-83D9-7D426417E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D99CB09-AF78-490A-BC4D-36A3FE9280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A2BBEE3-7F6C-4407-8350-E0B74B08DA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4A9A84AB-AE4E-4132-863D-A89AD497A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9C64722-FF26-4EFC-8530-BB220ED73E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F941800-F583-41BE-A527-16C29A3FD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8B1D056-CF4B-4286-A145-27D963DD85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88B2BD7-8F1A-4E58-96B2-FD1BEB86FC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1E2816E-6EA3-41EF-82DC-983B15D95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1A8A264-635D-489B-B514-407D577CD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C7129A7-9C0A-4E8C-A118-AC6634B2C3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A091729-A8DC-4754-AE28-17E1CE790F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4A37570-77C1-4609-BB81-504AD6193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CBC95CD-02EE-4A86-9F7A-AF5EDD7666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91F9105-9086-4E4C-8128-1F95D85FD9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4B97E81-FAD8-4213-B23C-A1FAB43C5C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1954B4D-A4A0-43E9-944B-712BEFDD68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51701A2-4218-4952-B333-946B291996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5BFDAC70-79E4-4503-8DF3-A90C61F8B3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E8D564E-3AD1-4B8D-8B16-91015E32A9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2ACF50D-09C1-4BD5-8313-828143C0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86930A5-7E2F-4114-94D0-2A14FD1FB8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E1AABE6-863F-4B89-A37E-458BB4DE8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445B54C-2E44-47AB-B6DF-FBFFBB2C9B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5C6A4ED-5CD0-4E5D-A560-93F38D5C56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326F8863-3F65-44BB-9B37-822BCFAD75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A7CFF09-5E7B-4226-B01B-96A286DCC2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46B4DB5-FBA8-4CFB-B36E-25157962D3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F44805B4-0470-4403-99ED-C2C182056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7D8E9C-8D78-4043-BAB2-172D67537C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1E28A2A1-337C-499C-8EE5-AAED364917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3B568380-4FF3-4B93-B877-FB524DF228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A9B7FBD-BD2C-4248-A3A1-20E2D0D6DE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D4D7B87-4FDD-4E3C-B863-CCF3E8E996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94A6A91-8AFE-4343-8B8A-3D9CC8881E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66A6C54-C7BD-4B0F-8D6F-0A3D1EF88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8458103-4DAB-45D1-80DF-2831742CA3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800312A-2D54-41D6-A5CF-A37C09A6DE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FF748339-320A-4B79-AFD4-2C3734387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9FAA65B-E769-461A-9A83-63FA8791F8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444D154-2DF7-4455-9BF0-2FCC12AF14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F23B6BF-ED9C-467E-BAA2-91EAAD6742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3F282F1-8D9E-4B76-ABC1-BF81B2FE5F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6A325DE-AB37-4242-A2D2-08648870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653AD5E-8D74-49FC-83F7-433D4D553B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98018C4-574F-4CB2-ADD9-CB6057496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109242E-D059-4164-8304-8DEC70EF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2CE9920E-3C31-477D-8327-CEEB8759BF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75C153A-99BE-457F-A734-B7C8C2004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6A8974A-1E8B-4AD0-968C-D2AB29914D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709A0216-F8B5-458B-8DFD-F69F3EF834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C08AEA25-640D-4B41-95C0-B8B331F363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72BEDEA-81DC-48E7-89D7-0810AD0085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0040E06-FF10-4A83-96BE-B586B5D7F1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C1FFFC3-6FE1-4CEA-AC31-150FEDC14C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AA4327E-5C20-44AD-87B7-38BC6D54B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Image 6" descr="Deux collègues réalisant un tableau de planification à l’aide de notes autocollantes">
            <a:extLst>
              <a:ext uri="{FF2B5EF4-FFF2-40B4-BE49-F238E27FC236}">
                <a16:creationId xmlns:a16="http://schemas.microsoft.com/office/drawing/2014/main" id="{FE6C54C5-D2F4-48F8-B65E-7506F07BCCF3}"/>
              </a:ext>
            </a:extLst>
          </p:cNvPr>
          <p:cNvPicPr>
            <a:picLocks noChangeAspect="1"/>
          </p:cNvPicPr>
          <p:nvPr/>
        </p:nvPicPr>
        <p:blipFill>
          <a:blip r:embed="rId4"/>
          <a:srcRect l="16650" r="16650"/>
          <a:stretch/>
        </p:blipFill>
        <p:spPr>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4" name="Image 3" descr="Arrière-plan abstrait des lignes bleues connectées">
            <a:extLst>
              <a:ext uri="{FF2B5EF4-FFF2-40B4-BE49-F238E27FC236}">
                <a16:creationId xmlns:a16="http://schemas.microsoft.com/office/drawing/2014/main" id="{D4F2268B-BB87-42FB-B84F-C145C01B497A}"/>
              </a:ext>
            </a:extLst>
          </p:cNvPr>
          <p:cNvPicPr>
            <a:picLocks noChangeAspect="1"/>
          </p:cNvPicPr>
          <p:nvPr/>
        </p:nvPicPr>
        <p:blipFill>
          <a:blip r:embed="rId5"/>
          <a:srcRect l="16269" r="16269"/>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1026" name="Picture 2" descr="Online shopping sale stroke icon - Transparent PNG &amp; SVG vector file">
            <a:extLst>
              <a:ext uri="{FF2B5EF4-FFF2-40B4-BE49-F238E27FC236}">
                <a16:creationId xmlns:a16="http://schemas.microsoft.com/office/drawing/2014/main" id="{4D19B824-A091-441A-97A1-C9779AA23C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15" r="-5" b="15013"/>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grpSp>
        <p:nvGrpSpPr>
          <p:cNvPr id="3" name="Groupe 2" descr="Graphique SmartArt">
            <a:extLst>
              <a:ext uri="{FF2B5EF4-FFF2-40B4-BE49-F238E27FC236}">
                <a16:creationId xmlns:a16="http://schemas.microsoft.com/office/drawing/2014/main" id="{278FF5A4-E708-4789-BCE6-B70189AF3E45}"/>
              </a:ext>
            </a:extLst>
          </p:cNvPr>
          <p:cNvGrpSpPr/>
          <p:nvPr/>
        </p:nvGrpSpPr>
        <p:grpSpPr>
          <a:xfrm>
            <a:off x="705360" y="2180094"/>
            <a:ext cx="4694377" cy="3649132"/>
            <a:chOff x="685802" y="2142067"/>
            <a:chExt cx="4694377" cy="3649132"/>
          </a:xfrm>
        </p:grpSpPr>
        <p:sp>
          <p:nvSpPr>
            <p:cNvPr id="6" name="Forme libre : forme 5">
              <a:extLst>
                <a:ext uri="{FF2B5EF4-FFF2-40B4-BE49-F238E27FC236}">
                  <a16:creationId xmlns:a16="http://schemas.microsoft.com/office/drawing/2014/main" id="{6ECACC08-AC8B-41F4-9B6D-363D198991E2}"/>
                </a:ext>
              </a:extLst>
            </p:cNvPr>
            <p:cNvSpPr/>
            <p:nvPr/>
          </p:nvSpPr>
          <p:spPr>
            <a:xfrm>
              <a:off x="685802" y="2142067"/>
              <a:ext cx="3755502" cy="802809"/>
            </a:xfrm>
            <a:custGeom>
              <a:avLst/>
              <a:gdLst>
                <a:gd name="connsiteX0" fmla="*/ 0 w 3755502"/>
                <a:gd name="connsiteY0" fmla="*/ 80281 h 802809"/>
                <a:gd name="connsiteX1" fmla="*/ 80281 w 3755502"/>
                <a:gd name="connsiteY1" fmla="*/ 0 h 802809"/>
                <a:gd name="connsiteX2" fmla="*/ 3675221 w 3755502"/>
                <a:gd name="connsiteY2" fmla="*/ 0 h 802809"/>
                <a:gd name="connsiteX3" fmla="*/ 3755502 w 3755502"/>
                <a:gd name="connsiteY3" fmla="*/ 80281 h 802809"/>
                <a:gd name="connsiteX4" fmla="*/ 3755502 w 3755502"/>
                <a:gd name="connsiteY4" fmla="*/ 722528 h 802809"/>
                <a:gd name="connsiteX5" fmla="*/ 3675221 w 3755502"/>
                <a:gd name="connsiteY5" fmla="*/ 802809 h 802809"/>
                <a:gd name="connsiteX6" fmla="*/ 80281 w 3755502"/>
                <a:gd name="connsiteY6" fmla="*/ 802809 h 802809"/>
                <a:gd name="connsiteX7" fmla="*/ 0 w 3755502"/>
                <a:gd name="connsiteY7" fmla="*/ 722528 h 802809"/>
                <a:gd name="connsiteX8" fmla="*/ 0 w 3755502"/>
                <a:gd name="connsiteY8" fmla="*/ 80281 h 80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502" h="802809">
                  <a:moveTo>
                    <a:pt x="0" y="80281"/>
                  </a:moveTo>
                  <a:cubicBezTo>
                    <a:pt x="0" y="35943"/>
                    <a:pt x="35943" y="0"/>
                    <a:pt x="80281" y="0"/>
                  </a:cubicBezTo>
                  <a:lnTo>
                    <a:pt x="3675221" y="0"/>
                  </a:lnTo>
                  <a:cubicBezTo>
                    <a:pt x="3719559" y="0"/>
                    <a:pt x="3755502" y="35943"/>
                    <a:pt x="3755502" y="80281"/>
                  </a:cubicBezTo>
                  <a:lnTo>
                    <a:pt x="3755502" y="722528"/>
                  </a:lnTo>
                  <a:cubicBezTo>
                    <a:pt x="3755502" y="766866"/>
                    <a:pt x="3719559" y="802809"/>
                    <a:pt x="3675221" y="802809"/>
                  </a:cubicBezTo>
                  <a:lnTo>
                    <a:pt x="80281" y="802809"/>
                  </a:lnTo>
                  <a:cubicBezTo>
                    <a:pt x="35943" y="802809"/>
                    <a:pt x="0" y="766866"/>
                    <a:pt x="0" y="722528"/>
                  </a:cubicBezTo>
                  <a:lnTo>
                    <a:pt x="0" y="80281"/>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07333" tIns="107333" rIns="994437" bIns="107333" numCol="1" spcCol="1270" rtlCol="0" anchor="ctr" anchorCtr="0">
              <a:noAutofit/>
            </a:bodyPr>
            <a:lstStyle/>
            <a:p>
              <a:pPr marL="0" lvl="0" indent="0" algn="l" defTabSz="977900" rtl="0">
                <a:lnSpc>
                  <a:spcPct val="90000"/>
                </a:lnSpc>
                <a:spcBef>
                  <a:spcPct val="0"/>
                </a:spcBef>
                <a:spcAft>
                  <a:spcPct val="35000"/>
                </a:spcAft>
                <a:buNone/>
              </a:pPr>
              <a:r>
                <a:rPr lang="fr-FR" sz="2200" dirty="0"/>
                <a:t>Description général </a:t>
              </a:r>
              <a:endParaRPr lang="fr-FR" sz="2200" kern="1200" noProof="0" dirty="0"/>
            </a:p>
          </p:txBody>
        </p:sp>
        <p:sp>
          <p:nvSpPr>
            <p:cNvPr id="8" name="Forme libre : forme 7">
              <a:extLst>
                <a:ext uri="{FF2B5EF4-FFF2-40B4-BE49-F238E27FC236}">
                  <a16:creationId xmlns:a16="http://schemas.microsoft.com/office/drawing/2014/main" id="{8E0D7F8F-33E8-4205-A319-ACE970BCB3C0}"/>
                </a:ext>
              </a:extLst>
            </p:cNvPr>
            <p:cNvSpPr/>
            <p:nvPr/>
          </p:nvSpPr>
          <p:spPr>
            <a:xfrm>
              <a:off x="1000325" y="3090841"/>
              <a:ext cx="3755502" cy="802809"/>
            </a:xfrm>
            <a:custGeom>
              <a:avLst/>
              <a:gdLst>
                <a:gd name="connsiteX0" fmla="*/ 0 w 3755502"/>
                <a:gd name="connsiteY0" fmla="*/ 80281 h 802809"/>
                <a:gd name="connsiteX1" fmla="*/ 80281 w 3755502"/>
                <a:gd name="connsiteY1" fmla="*/ 0 h 802809"/>
                <a:gd name="connsiteX2" fmla="*/ 3675221 w 3755502"/>
                <a:gd name="connsiteY2" fmla="*/ 0 h 802809"/>
                <a:gd name="connsiteX3" fmla="*/ 3755502 w 3755502"/>
                <a:gd name="connsiteY3" fmla="*/ 80281 h 802809"/>
                <a:gd name="connsiteX4" fmla="*/ 3755502 w 3755502"/>
                <a:gd name="connsiteY4" fmla="*/ 722528 h 802809"/>
                <a:gd name="connsiteX5" fmla="*/ 3675221 w 3755502"/>
                <a:gd name="connsiteY5" fmla="*/ 802809 h 802809"/>
                <a:gd name="connsiteX6" fmla="*/ 80281 w 3755502"/>
                <a:gd name="connsiteY6" fmla="*/ 802809 h 802809"/>
                <a:gd name="connsiteX7" fmla="*/ 0 w 3755502"/>
                <a:gd name="connsiteY7" fmla="*/ 722528 h 802809"/>
                <a:gd name="connsiteX8" fmla="*/ 0 w 3755502"/>
                <a:gd name="connsiteY8" fmla="*/ 80281 h 80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502" h="802809">
                  <a:moveTo>
                    <a:pt x="0" y="80281"/>
                  </a:moveTo>
                  <a:cubicBezTo>
                    <a:pt x="0" y="35943"/>
                    <a:pt x="35943" y="0"/>
                    <a:pt x="80281" y="0"/>
                  </a:cubicBezTo>
                  <a:lnTo>
                    <a:pt x="3675221" y="0"/>
                  </a:lnTo>
                  <a:cubicBezTo>
                    <a:pt x="3719559" y="0"/>
                    <a:pt x="3755502" y="35943"/>
                    <a:pt x="3755502" y="80281"/>
                  </a:cubicBezTo>
                  <a:lnTo>
                    <a:pt x="3755502" y="722528"/>
                  </a:lnTo>
                  <a:cubicBezTo>
                    <a:pt x="3755502" y="766866"/>
                    <a:pt x="3719559" y="802809"/>
                    <a:pt x="3675221" y="802809"/>
                  </a:cubicBezTo>
                  <a:lnTo>
                    <a:pt x="80281" y="802809"/>
                  </a:lnTo>
                  <a:cubicBezTo>
                    <a:pt x="35943" y="802809"/>
                    <a:pt x="0" y="766866"/>
                    <a:pt x="0" y="722528"/>
                  </a:cubicBezTo>
                  <a:lnTo>
                    <a:pt x="0" y="80281"/>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07333" tIns="107333" rIns="943682" bIns="107333" numCol="1" spcCol="1270" rtlCol="0" anchor="ctr" anchorCtr="0">
              <a:noAutofit/>
            </a:bodyPr>
            <a:lstStyle/>
            <a:p>
              <a:pPr defTabSz="977900">
                <a:lnSpc>
                  <a:spcPct val="90000"/>
                </a:lnSpc>
                <a:spcBef>
                  <a:spcPct val="0"/>
                </a:spcBef>
                <a:spcAft>
                  <a:spcPct val="35000"/>
                </a:spcAft>
              </a:pPr>
              <a:endParaRPr lang="fr-FR" sz="2200" dirty="0"/>
            </a:p>
            <a:p>
              <a:pPr defTabSz="977900">
                <a:lnSpc>
                  <a:spcPct val="90000"/>
                </a:lnSpc>
                <a:spcBef>
                  <a:spcPct val="0"/>
                </a:spcBef>
                <a:spcAft>
                  <a:spcPct val="35000"/>
                </a:spcAft>
              </a:pPr>
              <a:r>
                <a:rPr lang="fr-FR" sz="2200" dirty="0"/>
                <a:t>Description détaillée</a:t>
              </a:r>
              <a:endParaRPr lang="fr-FR" sz="2200" kern="1200" noProof="0" dirty="0"/>
            </a:p>
            <a:p>
              <a:pPr marL="0" lvl="0" indent="0" algn="l" defTabSz="977900" rtl="0">
                <a:lnSpc>
                  <a:spcPct val="90000"/>
                </a:lnSpc>
                <a:spcBef>
                  <a:spcPct val="0"/>
                </a:spcBef>
                <a:spcAft>
                  <a:spcPct val="35000"/>
                </a:spcAft>
                <a:buNone/>
              </a:pPr>
              <a:endParaRPr lang="fr-FR" sz="2200" kern="1200" noProof="0" dirty="0"/>
            </a:p>
          </p:txBody>
        </p:sp>
        <p:sp>
          <p:nvSpPr>
            <p:cNvPr id="9" name="Forme libre : forme 8">
              <a:extLst>
                <a:ext uri="{FF2B5EF4-FFF2-40B4-BE49-F238E27FC236}">
                  <a16:creationId xmlns:a16="http://schemas.microsoft.com/office/drawing/2014/main" id="{99F27F5F-E1B7-4ACE-8916-6DC8DC19284E}"/>
                </a:ext>
              </a:extLst>
            </p:cNvPr>
            <p:cNvSpPr/>
            <p:nvPr/>
          </p:nvSpPr>
          <p:spPr>
            <a:xfrm>
              <a:off x="1310154" y="4039616"/>
              <a:ext cx="3755502" cy="802809"/>
            </a:xfrm>
            <a:custGeom>
              <a:avLst/>
              <a:gdLst>
                <a:gd name="connsiteX0" fmla="*/ 0 w 3755502"/>
                <a:gd name="connsiteY0" fmla="*/ 80281 h 802809"/>
                <a:gd name="connsiteX1" fmla="*/ 80281 w 3755502"/>
                <a:gd name="connsiteY1" fmla="*/ 0 h 802809"/>
                <a:gd name="connsiteX2" fmla="*/ 3675221 w 3755502"/>
                <a:gd name="connsiteY2" fmla="*/ 0 h 802809"/>
                <a:gd name="connsiteX3" fmla="*/ 3755502 w 3755502"/>
                <a:gd name="connsiteY3" fmla="*/ 80281 h 802809"/>
                <a:gd name="connsiteX4" fmla="*/ 3755502 w 3755502"/>
                <a:gd name="connsiteY4" fmla="*/ 722528 h 802809"/>
                <a:gd name="connsiteX5" fmla="*/ 3675221 w 3755502"/>
                <a:gd name="connsiteY5" fmla="*/ 802809 h 802809"/>
                <a:gd name="connsiteX6" fmla="*/ 80281 w 3755502"/>
                <a:gd name="connsiteY6" fmla="*/ 802809 h 802809"/>
                <a:gd name="connsiteX7" fmla="*/ 0 w 3755502"/>
                <a:gd name="connsiteY7" fmla="*/ 722528 h 802809"/>
                <a:gd name="connsiteX8" fmla="*/ 0 w 3755502"/>
                <a:gd name="connsiteY8" fmla="*/ 80281 h 80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502" h="802809">
                  <a:moveTo>
                    <a:pt x="0" y="80281"/>
                  </a:moveTo>
                  <a:cubicBezTo>
                    <a:pt x="0" y="35943"/>
                    <a:pt x="35943" y="0"/>
                    <a:pt x="80281" y="0"/>
                  </a:cubicBezTo>
                  <a:lnTo>
                    <a:pt x="3675221" y="0"/>
                  </a:lnTo>
                  <a:cubicBezTo>
                    <a:pt x="3719559" y="0"/>
                    <a:pt x="3755502" y="35943"/>
                    <a:pt x="3755502" y="80281"/>
                  </a:cubicBezTo>
                  <a:lnTo>
                    <a:pt x="3755502" y="722528"/>
                  </a:lnTo>
                  <a:cubicBezTo>
                    <a:pt x="3755502" y="766866"/>
                    <a:pt x="3719559" y="802809"/>
                    <a:pt x="3675221" y="802809"/>
                  </a:cubicBezTo>
                  <a:lnTo>
                    <a:pt x="80281" y="802809"/>
                  </a:lnTo>
                  <a:cubicBezTo>
                    <a:pt x="35943" y="802809"/>
                    <a:pt x="0" y="766866"/>
                    <a:pt x="0" y="722528"/>
                  </a:cubicBezTo>
                  <a:lnTo>
                    <a:pt x="0" y="80281"/>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07333" tIns="107333" rIns="938988" bIns="107333" numCol="1" spcCol="1270" rtlCol="0" anchor="ctr" anchorCtr="0">
              <a:noAutofit/>
            </a:bodyPr>
            <a:lstStyle/>
            <a:p>
              <a:pPr marL="0" lvl="0" indent="0" algn="l" defTabSz="977900" rtl="0">
                <a:lnSpc>
                  <a:spcPct val="90000"/>
                </a:lnSpc>
                <a:spcBef>
                  <a:spcPct val="0"/>
                </a:spcBef>
                <a:spcAft>
                  <a:spcPct val="35000"/>
                </a:spcAft>
                <a:buNone/>
              </a:pPr>
              <a:r>
                <a:rPr lang="fr-FR" sz="2200" kern="1200" noProof="0" dirty="0"/>
                <a:t>Exemples détaillés</a:t>
              </a:r>
            </a:p>
          </p:txBody>
        </p:sp>
        <p:sp>
          <p:nvSpPr>
            <p:cNvPr id="10" name="Forme libre : forme 9">
              <a:extLst>
                <a:ext uri="{FF2B5EF4-FFF2-40B4-BE49-F238E27FC236}">
                  <a16:creationId xmlns:a16="http://schemas.microsoft.com/office/drawing/2014/main" id="{DBDCAC96-3A85-47CD-BBDE-18B57B63EECF}"/>
                </a:ext>
              </a:extLst>
            </p:cNvPr>
            <p:cNvSpPr/>
            <p:nvPr/>
          </p:nvSpPr>
          <p:spPr>
            <a:xfrm>
              <a:off x="1624677" y="4988390"/>
              <a:ext cx="3755502" cy="802809"/>
            </a:xfrm>
            <a:custGeom>
              <a:avLst/>
              <a:gdLst>
                <a:gd name="connsiteX0" fmla="*/ 0 w 3755502"/>
                <a:gd name="connsiteY0" fmla="*/ 80281 h 802809"/>
                <a:gd name="connsiteX1" fmla="*/ 80281 w 3755502"/>
                <a:gd name="connsiteY1" fmla="*/ 0 h 802809"/>
                <a:gd name="connsiteX2" fmla="*/ 3675221 w 3755502"/>
                <a:gd name="connsiteY2" fmla="*/ 0 h 802809"/>
                <a:gd name="connsiteX3" fmla="*/ 3755502 w 3755502"/>
                <a:gd name="connsiteY3" fmla="*/ 80281 h 802809"/>
                <a:gd name="connsiteX4" fmla="*/ 3755502 w 3755502"/>
                <a:gd name="connsiteY4" fmla="*/ 722528 h 802809"/>
                <a:gd name="connsiteX5" fmla="*/ 3675221 w 3755502"/>
                <a:gd name="connsiteY5" fmla="*/ 802809 h 802809"/>
                <a:gd name="connsiteX6" fmla="*/ 80281 w 3755502"/>
                <a:gd name="connsiteY6" fmla="*/ 802809 h 802809"/>
                <a:gd name="connsiteX7" fmla="*/ 0 w 3755502"/>
                <a:gd name="connsiteY7" fmla="*/ 722528 h 802809"/>
                <a:gd name="connsiteX8" fmla="*/ 0 w 3755502"/>
                <a:gd name="connsiteY8" fmla="*/ 80281 h 80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502" h="802809">
                  <a:moveTo>
                    <a:pt x="0" y="80281"/>
                  </a:moveTo>
                  <a:cubicBezTo>
                    <a:pt x="0" y="35943"/>
                    <a:pt x="35943" y="0"/>
                    <a:pt x="80281" y="0"/>
                  </a:cubicBezTo>
                  <a:lnTo>
                    <a:pt x="3675221" y="0"/>
                  </a:lnTo>
                  <a:cubicBezTo>
                    <a:pt x="3719559" y="0"/>
                    <a:pt x="3755502" y="35943"/>
                    <a:pt x="3755502" y="80281"/>
                  </a:cubicBezTo>
                  <a:lnTo>
                    <a:pt x="3755502" y="722528"/>
                  </a:lnTo>
                  <a:cubicBezTo>
                    <a:pt x="3755502" y="766866"/>
                    <a:pt x="3719559" y="802809"/>
                    <a:pt x="3675221" y="802809"/>
                  </a:cubicBezTo>
                  <a:lnTo>
                    <a:pt x="80281" y="802809"/>
                  </a:lnTo>
                  <a:cubicBezTo>
                    <a:pt x="35943" y="802809"/>
                    <a:pt x="0" y="766866"/>
                    <a:pt x="0" y="722528"/>
                  </a:cubicBezTo>
                  <a:lnTo>
                    <a:pt x="0" y="80281"/>
                  </a:lnTo>
                  <a:close/>
                </a:path>
              </a:pathLst>
            </a:cu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txBody>
            <a:bodyPr spcFirstLastPara="0" vert="horz" wrap="square" lIns="107333" tIns="107333" rIns="943682" bIns="107333" numCol="1" spcCol="1270" rtlCol="0" anchor="ctr" anchorCtr="0">
              <a:noAutofit/>
            </a:bodyPr>
            <a:lstStyle/>
            <a:p>
              <a:pPr marL="0" lvl="0" indent="0" algn="l" defTabSz="977900" rtl="0">
                <a:lnSpc>
                  <a:spcPct val="90000"/>
                </a:lnSpc>
                <a:spcBef>
                  <a:spcPct val="0"/>
                </a:spcBef>
                <a:spcAft>
                  <a:spcPct val="35000"/>
                </a:spcAft>
                <a:buNone/>
              </a:pPr>
              <a:r>
                <a:rPr lang="fr-FR" sz="2200" kern="1200" noProof="0" dirty="0"/>
                <a:t>Conclusion</a:t>
              </a:r>
            </a:p>
          </p:txBody>
        </p:sp>
      </p:grpSp>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7BF143-BDE1-4AA4-9175-F641BAE921E1}"/>
              </a:ext>
            </a:extLst>
          </p:cNvPr>
          <p:cNvSpPr>
            <a:spLocks noGrp="1"/>
          </p:cNvSpPr>
          <p:nvPr>
            <p:ph type="title"/>
          </p:nvPr>
        </p:nvSpPr>
        <p:spPr>
          <a:xfrm>
            <a:off x="831503" y="2884828"/>
            <a:ext cx="3979205" cy="1453363"/>
          </a:xfrm>
        </p:spPr>
        <p:txBody>
          <a:bodyPr>
            <a:normAutofit/>
          </a:bodyPr>
          <a:lstStyle/>
          <a:p>
            <a:pPr>
              <a:lnSpc>
                <a:spcPct val="90000"/>
              </a:lnSpc>
            </a:pPr>
            <a:r>
              <a:rPr lang="fr-CA" sz="3100" dirty="0"/>
              <a:t>Diagramme d’activités de l’achat d’un produit </a:t>
            </a:r>
          </a:p>
        </p:txBody>
      </p:sp>
      <p:pic>
        <p:nvPicPr>
          <p:cNvPr id="4" name="Picture 2028473582">
            <a:extLst>
              <a:ext uri="{FF2B5EF4-FFF2-40B4-BE49-F238E27FC236}">
                <a16:creationId xmlns:a16="http://schemas.microsoft.com/office/drawing/2014/main" id="{6002A19E-24BF-4B35-9642-6973FF89F67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810708" y="114488"/>
            <a:ext cx="7107489" cy="67435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7061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5"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a:extLst>
              <a:ext uri="{FF2B5EF4-FFF2-40B4-BE49-F238E27FC236}">
                <a16:creationId xmlns:a16="http://schemas.microsoft.com/office/drawing/2014/main" id="{6A0AB69C-1551-4A75-B212-8FDD32DD438F}"/>
              </a:ext>
            </a:extLst>
          </p:cNvPr>
          <p:cNvSpPr>
            <a:spLocks noGrp="1"/>
          </p:cNvSpPr>
          <p:nvPr>
            <p:ph type="title"/>
          </p:nvPr>
        </p:nvSpPr>
        <p:spPr>
          <a:xfrm>
            <a:off x="228685" y="2214336"/>
            <a:ext cx="4022804" cy="3150478"/>
          </a:xfrm>
        </p:spPr>
        <p:txBody>
          <a:bodyPr vert="horz" lIns="91440" tIns="45720" rIns="91440" bIns="45720" rtlCol="0" anchor="b">
            <a:normAutofit/>
          </a:bodyPr>
          <a:lstStyle/>
          <a:p>
            <a:pPr algn="r"/>
            <a:r>
              <a:rPr lang="en-US" sz="4800" dirty="0" err="1"/>
              <a:t>Diagramme</a:t>
            </a:r>
            <a:r>
              <a:rPr lang="en-US" sz="4800" dirty="0"/>
              <a:t> d’états de la </a:t>
            </a:r>
            <a:r>
              <a:rPr lang="en-US" sz="4800" dirty="0" err="1"/>
              <a:t>classe</a:t>
            </a:r>
            <a:r>
              <a:rPr lang="en-US" sz="4800" dirty="0"/>
              <a:t> </a:t>
            </a:r>
            <a:r>
              <a:rPr lang="en-US" sz="4800" dirty="0" err="1"/>
              <a:t>produit</a:t>
            </a:r>
            <a:r>
              <a:rPr lang="en-US" sz="4800" dirty="0"/>
              <a:t> </a:t>
            </a:r>
          </a:p>
        </p:txBody>
      </p:sp>
      <p:pic>
        <p:nvPicPr>
          <p:cNvPr id="4" name="Picture 88227738">
            <a:extLst>
              <a:ext uri="{FF2B5EF4-FFF2-40B4-BE49-F238E27FC236}">
                <a16:creationId xmlns:a16="http://schemas.microsoft.com/office/drawing/2014/main" id="{DF01FFCA-17E3-447E-800E-FB607D209D2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624878" y="788015"/>
            <a:ext cx="7338437" cy="56787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0276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7F10527-AE39-4C5E-9D14-A2CEA5AF1D0F}"/>
              </a:ext>
            </a:extLst>
          </p:cNvPr>
          <p:cNvPicPr>
            <a:picLocks noChangeAspect="1"/>
          </p:cNvPicPr>
          <p:nvPr/>
        </p:nvPicPr>
        <p:blipFill>
          <a:blip r:embed="rId3"/>
          <a:stretch>
            <a:fillRect/>
          </a:stretch>
        </p:blipFill>
        <p:spPr>
          <a:xfrm>
            <a:off x="3427128" y="957837"/>
            <a:ext cx="5332956" cy="4942326"/>
          </a:xfrm>
          <a:prstGeom prst="rect">
            <a:avLst/>
          </a:prstGeom>
        </p:spPr>
      </p:pic>
    </p:spTree>
    <p:extLst>
      <p:ext uri="{BB962C8B-B14F-4D97-AF65-F5344CB8AC3E}">
        <p14:creationId xmlns:p14="http://schemas.microsoft.com/office/powerpoint/2010/main" val="877277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067BCA04-A15D-4838-AEAF-241FEE154D16}"/>
              </a:ext>
            </a:extLst>
          </p:cNvPr>
          <p:cNvPicPr>
            <a:picLocks noChangeAspect="1"/>
          </p:cNvPicPr>
          <p:nvPr/>
        </p:nvPicPr>
        <p:blipFill>
          <a:blip r:embed="rId3"/>
          <a:stretch>
            <a:fillRect/>
          </a:stretch>
        </p:blipFill>
        <p:spPr>
          <a:xfrm>
            <a:off x="1914915" y="957837"/>
            <a:ext cx="8357381" cy="4942326"/>
          </a:xfrm>
          <a:prstGeom prst="rect">
            <a:avLst/>
          </a:prstGeom>
        </p:spPr>
      </p:pic>
    </p:spTree>
    <p:extLst>
      <p:ext uri="{BB962C8B-B14F-4D97-AF65-F5344CB8AC3E}">
        <p14:creationId xmlns:p14="http://schemas.microsoft.com/office/powerpoint/2010/main" val="428539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iel la nuit avec montagnes à l’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Espace réservé du contenu 4" descr="Graphique SmartArt">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3509515120"/>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r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rtl="0"/>
            <a:r>
              <a:rPr lang="fr-FR" dirty="0"/>
              <a:t>Les défis à conquérir</a:t>
            </a:r>
          </a:p>
        </p:txBody>
      </p:sp>
    </p:spTree>
    <p:extLst>
      <p:ext uri="{BB962C8B-B14F-4D97-AF65-F5344CB8AC3E}">
        <p14:creationId xmlns:p14="http://schemas.microsoft.com/office/powerpoint/2010/main" val="197482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points lumineux">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fr-FR"/>
              <a:t>Merci!</a:t>
            </a:r>
          </a:p>
        </p:txBody>
      </p:sp>
      <p:sp>
        <p:nvSpPr>
          <p:cNvPr id="3" name="Sous-titr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fr-FR" dirty="0">
                <a:solidFill>
                  <a:schemeClr val="accent1">
                    <a:lumMod val="40000"/>
                    <a:lumOff val="60000"/>
                  </a:schemeClr>
                </a:solidFill>
              </a:rPr>
              <a:t>xyz@example.com</a:t>
            </a: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a:extLst>
              <a:ext uri="{FF2B5EF4-FFF2-40B4-BE49-F238E27FC236}">
                <a16:creationId xmlns:a16="http://schemas.microsoft.com/office/drawing/2014/main" id="{F188652B-B439-4AB5-8773-417F1E05177E}"/>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lnSpc>
                <a:spcPct val="90000"/>
              </a:lnSpc>
            </a:pPr>
            <a:r>
              <a:rPr lang="en-US" sz="3700"/>
              <a:t>Pourquoi chercher un changement? </a:t>
            </a:r>
          </a:p>
        </p:txBody>
      </p:sp>
      <p:pic>
        <p:nvPicPr>
          <p:cNvPr id="2050" name="Picture 2">
            <a:extLst>
              <a:ext uri="{FF2B5EF4-FFF2-40B4-BE49-F238E27FC236}">
                <a16:creationId xmlns:a16="http://schemas.microsoft.com/office/drawing/2014/main" id="{FE492A4F-2B89-4814-881F-E109203F1C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9810" y="893625"/>
            <a:ext cx="6921364" cy="50756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08CBC8-53E1-4D09-BCA2-B84926424280}"/>
              </a:ext>
            </a:extLst>
          </p:cNvPr>
          <p:cNvSpPr>
            <a:spLocks noGrp="1"/>
          </p:cNvSpPr>
          <p:nvPr>
            <p:ph type="title"/>
          </p:nvPr>
        </p:nvSpPr>
        <p:spPr>
          <a:xfrm>
            <a:off x="1327255" y="1030288"/>
            <a:ext cx="4768745" cy="1712912"/>
          </a:xfrm>
        </p:spPr>
        <p:txBody>
          <a:bodyPr>
            <a:normAutofit/>
          </a:bodyPr>
          <a:lstStyle/>
          <a:p>
            <a:pPr>
              <a:lnSpc>
                <a:spcPct val="90000"/>
              </a:lnSpc>
            </a:pPr>
            <a:r>
              <a:rPr lang="en-US" sz="2500" dirty="0"/>
              <a:t>Les petites </a:t>
            </a:r>
            <a:r>
              <a:rPr lang="en-US" sz="2500" dirty="0" err="1"/>
              <a:t>puces</a:t>
            </a:r>
            <a:r>
              <a:rPr lang="en-US" sz="2500" dirty="0"/>
              <a:t> (www.PetitesPuces.com)</a:t>
            </a:r>
            <a:endParaRPr lang="fr-CA" sz="2500" dirty="0"/>
          </a:p>
        </p:txBody>
      </p:sp>
      <p:pic>
        <p:nvPicPr>
          <p:cNvPr id="5" name="Espace réservé du contenu 4" descr="Jeune voyageur dans la ville occupée">
            <a:extLst>
              <a:ext uri="{FF2B5EF4-FFF2-40B4-BE49-F238E27FC236}">
                <a16:creationId xmlns:a16="http://schemas.microsoft.com/office/drawing/2014/main" id="{47805C7B-2068-4641-B13E-9A3DF34415DA}"/>
              </a:ext>
            </a:extLst>
          </p:cNvPr>
          <p:cNvPicPr>
            <a:picLocks noChangeAspect="1"/>
          </p:cNvPicPr>
          <p:nvPr/>
        </p:nvPicPr>
        <p:blipFill>
          <a:blip r:embed="rId3"/>
          <a:stretch>
            <a:fillRect/>
          </a:stretch>
        </p:blipFill>
        <p:spPr>
          <a:xfrm>
            <a:off x="1147373" y="3429000"/>
            <a:ext cx="4033594"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Image 6" descr="Arrière-plan abstrait de données">
            <a:extLst>
              <a:ext uri="{FF2B5EF4-FFF2-40B4-BE49-F238E27FC236}">
                <a16:creationId xmlns:a16="http://schemas.microsoft.com/office/drawing/2014/main" id="{4D127162-F7AF-4DD7-9F22-1D29CD7B037C}"/>
              </a:ext>
            </a:extLst>
          </p:cNvPr>
          <p:cNvPicPr>
            <a:picLocks noChangeAspect="1"/>
          </p:cNvPicPr>
          <p:nvPr/>
        </p:nvPicPr>
        <p:blipFill>
          <a:blip r:embed="rId4"/>
          <a:stretch>
            <a:fillRect/>
          </a:stretch>
        </p:blipFill>
        <p:spPr>
          <a:xfrm>
            <a:off x="6391489" y="3522111"/>
            <a:ext cx="478653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823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C82969D-F3F7-494F-A976-B35973A6228B}"/>
              </a:ext>
            </a:extLst>
          </p:cNvPr>
          <p:cNvSpPr>
            <a:spLocks noGrp="1"/>
          </p:cNvSpPr>
          <p:nvPr>
            <p:ph type="title"/>
          </p:nvPr>
        </p:nvSpPr>
        <p:spPr>
          <a:xfrm>
            <a:off x="685799" y="1150076"/>
            <a:ext cx="3659389" cy="4557849"/>
          </a:xfrm>
        </p:spPr>
        <p:txBody>
          <a:bodyPr>
            <a:normAutofit/>
          </a:bodyPr>
          <a:lstStyle/>
          <a:p>
            <a:pPr algn="r"/>
            <a:r>
              <a:rPr lang="en-US" dirty="0" err="1"/>
              <a:t>ses</a:t>
            </a:r>
            <a:r>
              <a:rPr lang="en-US" dirty="0"/>
              <a:t> Functionalities et </a:t>
            </a:r>
            <a:r>
              <a:rPr lang="en-US" dirty="0" err="1"/>
              <a:t>ses</a:t>
            </a:r>
            <a:r>
              <a:rPr lang="en-US" dirty="0"/>
              <a:t> </a:t>
            </a:r>
            <a:r>
              <a:rPr lang="en-US" dirty="0" err="1"/>
              <a:t>utilisateurs</a:t>
            </a:r>
            <a:r>
              <a:rPr lang="en-US" dirty="0"/>
              <a:t> </a:t>
            </a:r>
            <a:endParaRPr lang="fr-CA"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 name="Groupe 5">
            <a:extLst>
              <a:ext uri="{FF2B5EF4-FFF2-40B4-BE49-F238E27FC236}">
                <a16:creationId xmlns:a16="http://schemas.microsoft.com/office/drawing/2014/main" id="{D524399C-51AB-47B4-972F-37D6CAEB2F00}"/>
              </a:ext>
            </a:extLst>
          </p:cNvPr>
          <p:cNvGrpSpPr/>
          <p:nvPr/>
        </p:nvGrpSpPr>
        <p:grpSpPr>
          <a:xfrm>
            <a:off x="4899012" y="1150076"/>
            <a:ext cx="7035323" cy="4524315"/>
            <a:chOff x="4899012" y="1206872"/>
            <a:chExt cx="7035323" cy="4524315"/>
          </a:xfrm>
        </p:grpSpPr>
        <p:sp>
          <p:nvSpPr>
            <p:cNvPr id="4" name="ZoneTexte 3">
              <a:extLst>
                <a:ext uri="{FF2B5EF4-FFF2-40B4-BE49-F238E27FC236}">
                  <a16:creationId xmlns:a16="http://schemas.microsoft.com/office/drawing/2014/main" id="{A2FD0627-AD89-4B43-A997-766E72015AE1}"/>
                </a:ext>
              </a:extLst>
            </p:cNvPr>
            <p:cNvSpPr txBox="1"/>
            <p:nvPr/>
          </p:nvSpPr>
          <p:spPr>
            <a:xfrm>
              <a:off x="4899012" y="1838709"/>
              <a:ext cx="4090770" cy="2526148"/>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cs typeface="Arial" panose="020B0604020202020204" pitchFamily="34" charset="0"/>
                </a:rPr>
                <a:t>Authentification</a:t>
              </a:r>
              <a:endParaRPr lang="fr-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 des comptes usagers</a:t>
              </a:r>
              <a:endParaRPr lang="fr-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 des statistiques </a:t>
              </a:r>
              <a:endParaRPr lang="fr-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 des produits</a:t>
              </a:r>
              <a:endParaRPr lang="fr-CA"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Facturation</a:t>
              </a:r>
              <a:endParaRPr lang="fr-CA"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Gestions de la messagerie </a:t>
              </a:r>
              <a:endParaRPr lang="fr-CA"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Gestions des billets </a:t>
              </a:r>
              <a:endParaRPr lang="fr-CA"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tabLst>
                  <a:tab pos="457200" algn="l"/>
                </a:tabLst>
              </a:pPr>
              <a:r>
                <a:rPr lang="fr-FR" sz="1800" b="1" dirty="0">
                  <a:effectLst/>
                  <a:latin typeface="Arial" panose="020B0604020202020204" pitchFamily="34" charset="0"/>
                  <a:ea typeface="Arial" panose="020B0604020202020204" pitchFamily="34" charset="0"/>
                </a:rPr>
                <a:t>Gestion du système</a:t>
              </a:r>
              <a:endParaRPr lang="fr-CA" sz="1800" dirty="0">
                <a:effectLst/>
                <a:latin typeface="Times New Roman" panose="02020603050405020304" pitchFamily="18" charset="0"/>
                <a:ea typeface="Times New Roman" panose="02020603050405020304" pitchFamily="18" charset="0"/>
              </a:endParaRPr>
            </a:p>
          </p:txBody>
        </p:sp>
        <p:sp>
          <p:nvSpPr>
            <p:cNvPr id="5" name="ZoneTexte 4">
              <a:extLst>
                <a:ext uri="{FF2B5EF4-FFF2-40B4-BE49-F238E27FC236}">
                  <a16:creationId xmlns:a16="http://schemas.microsoft.com/office/drawing/2014/main" id="{7881553B-95F0-46A1-9B0A-98E8C5359BFC}"/>
                </a:ext>
              </a:extLst>
            </p:cNvPr>
            <p:cNvSpPr txBox="1"/>
            <p:nvPr/>
          </p:nvSpPr>
          <p:spPr>
            <a:xfrm>
              <a:off x="8571783" y="1206872"/>
              <a:ext cx="3362552" cy="4524315"/>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fr-CA" sz="1800" b="1" dirty="0">
                  <a:effectLst/>
                  <a:latin typeface="Arial" panose="020B0604020202020204" pitchFamily="34" charset="0"/>
                  <a:ea typeface="Arial" panose="020B0604020202020204" pitchFamily="34" charset="0"/>
                  <a:cs typeface="Arial" panose="020B0604020202020204" pitchFamily="34" charset="0"/>
                </a:rPr>
                <a:t>Client : </a:t>
              </a:r>
              <a:r>
                <a:rPr lang="fr-CA" sz="1800" dirty="0">
                  <a:effectLst/>
                  <a:latin typeface="Arial" panose="020B0604020202020204" pitchFamily="34" charset="0"/>
                  <a:ea typeface="Arial" panose="020B0604020202020204" pitchFamily="34" charset="0"/>
                  <a:cs typeface="Arial" panose="020B0604020202020204" pitchFamily="34" charset="0"/>
                </a:rPr>
                <a:t>Peuvent faire une recherche et/ou acheter un produit.</a:t>
              </a:r>
              <a:endParaRPr lang="fr-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CA" sz="1800" b="1" dirty="0">
                  <a:effectLst/>
                  <a:latin typeface="Arial" panose="020B0604020202020204" pitchFamily="34" charset="0"/>
                  <a:ea typeface="Arial" panose="020B0604020202020204" pitchFamily="34" charset="0"/>
                  <a:cs typeface="Arial" panose="020B0604020202020204" pitchFamily="34" charset="0"/>
                </a:rPr>
                <a:t>Vendeur: </a:t>
              </a:r>
              <a:r>
                <a:rPr lang="fr-CA" sz="1800" dirty="0">
                  <a:effectLst/>
                  <a:latin typeface="Arial" panose="020B0604020202020204" pitchFamily="34" charset="0"/>
                  <a:ea typeface="Arial" panose="020B0604020202020204" pitchFamily="34" charset="0"/>
                  <a:cs typeface="Arial" panose="020B0604020202020204" pitchFamily="34" charset="0"/>
                </a:rPr>
                <a:t>Offre un catalogue de produits aux clients qu’ils pourront acheter par la suite</a:t>
              </a:r>
              <a:endParaRPr lang="fr-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CA" sz="1800" b="1" dirty="0">
                  <a:effectLst/>
                  <a:latin typeface="Arial" panose="020B0604020202020204" pitchFamily="34" charset="0"/>
                  <a:ea typeface="Arial" panose="020B0604020202020204" pitchFamily="34" charset="0"/>
                  <a:cs typeface="Arial" panose="020B0604020202020204" pitchFamily="34" charset="0"/>
                </a:rPr>
                <a:t>Administrateur : </a:t>
              </a:r>
              <a:r>
                <a:rPr lang="fr-CA" sz="1800" dirty="0">
                  <a:effectLst/>
                  <a:latin typeface="Arial" panose="020B0604020202020204" pitchFamily="34" charset="0"/>
                  <a:ea typeface="Arial" panose="020B0604020202020204" pitchFamily="34" charset="0"/>
                  <a:cs typeface="Arial" panose="020B0604020202020204" pitchFamily="34" charset="0"/>
                </a:rPr>
                <a:t>En charge de modifier et de maintenir l’application</a:t>
              </a:r>
              <a:endParaRPr lang="fr-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fr-CA" dirty="0"/>
            </a:p>
          </p:txBody>
        </p:sp>
      </p:grpSp>
    </p:spTree>
    <p:extLst>
      <p:ext uri="{BB962C8B-B14F-4D97-AF65-F5344CB8AC3E}">
        <p14:creationId xmlns:p14="http://schemas.microsoft.com/office/powerpoint/2010/main" val="390962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A36F4-F78C-474C-905D-C556EE4770BA}"/>
              </a:ext>
            </a:extLst>
          </p:cNvPr>
          <p:cNvSpPr>
            <a:spLocks noGrp="1"/>
          </p:cNvSpPr>
          <p:nvPr>
            <p:ph type="title"/>
          </p:nvPr>
        </p:nvSpPr>
        <p:spPr>
          <a:xfrm>
            <a:off x="7865806" y="643463"/>
            <a:ext cx="3706762" cy="1608124"/>
          </a:xfrm>
        </p:spPr>
        <p:txBody>
          <a:bodyPr>
            <a:normAutofit/>
          </a:bodyPr>
          <a:lstStyle/>
          <a:p>
            <a:pPr>
              <a:lnSpc>
                <a:spcPct val="90000"/>
              </a:lnSpc>
            </a:pPr>
            <a:r>
              <a:rPr lang="en-US" sz="2500" dirty="0"/>
              <a:t>Explications des </a:t>
            </a:r>
            <a:r>
              <a:rPr lang="en-US" sz="2500" dirty="0" err="1"/>
              <a:t>grandes</a:t>
            </a:r>
            <a:r>
              <a:rPr lang="en-US" sz="2500" dirty="0"/>
              <a:t> FONCTIONNALIT</a:t>
            </a:r>
            <a:r>
              <a:rPr lang="fr-CA" sz="2500" dirty="0"/>
              <a:t>ÉS</a:t>
            </a:r>
            <a:r>
              <a:rPr lang="en-US" sz="2500" dirty="0"/>
              <a:t> de </a:t>
            </a:r>
            <a:r>
              <a:rPr lang="en-US" sz="2500" dirty="0" err="1"/>
              <a:t>l’application</a:t>
            </a:r>
            <a:r>
              <a:rPr lang="en-US" sz="2500" dirty="0"/>
              <a:t> web </a:t>
            </a:r>
            <a:endParaRPr lang="fr-CA" sz="2500" dirty="0"/>
          </a:p>
        </p:txBody>
      </p:sp>
      <p:pic>
        <p:nvPicPr>
          <p:cNvPr id="6" name="Picture 491867112">
            <a:extLst>
              <a:ext uri="{FF2B5EF4-FFF2-40B4-BE49-F238E27FC236}">
                <a16:creationId xmlns:a16="http://schemas.microsoft.com/office/drawing/2014/main" id="{34C8C705-D5C9-40A5-B0CD-D12E31C1C5D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3464" y="872803"/>
            <a:ext cx="6897878" cy="51216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Espace réservé du contenu 2">
            <a:extLst>
              <a:ext uri="{FF2B5EF4-FFF2-40B4-BE49-F238E27FC236}">
                <a16:creationId xmlns:a16="http://schemas.microsoft.com/office/drawing/2014/main" id="{8BACBAE0-660D-4203-8CDE-48C862188578}"/>
              </a:ext>
            </a:extLst>
          </p:cNvPr>
          <p:cNvSpPr>
            <a:spLocks noGrp="1"/>
          </p:cNvSpPr>
          <p:nvPr>
            <p:ph idx="1"/>
          </p:nvPr>
        </p:nvSpPr>
        <p:spPr>
          <a:xfrm>
            <a:off x="7865806" y="2251587"/>
            <a:ext cx="3706762" cy="3972232"/>
          </a:xfrm>
        </p:spPr>
        <p:txBody>
          <a:bodyPr>
            <a:normAutofit/>
          </a:bodyPr>
          <a:lstStyle/>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Acheter produit</a:t>
            </a:r>
            <a:endParaRPr lang="fr-CA" sz="17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Évaluation de fond</a:t>
            </a:r>
            <a:endParaRPr lang="fr-CA" sz="17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Facturer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Gérer statistiques</a:t>
            </a:r>
            <a:endParaRPr lang="fr-CA" sz="17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Messagerie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Gérer le panier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Authentification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Afficher produit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Gestion billets </a:t>
            </a:r>
          </a:p>
          <a:p>
            <a:pPr marL="342900" lvl="0" indent="-342900">
              <a:lnSpc>
                <a:spcPct val="90000"/>
              </a:lnSpc>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Gérer les produits</a:t>
            </a:r>
            <a:endParaRPr lang="fr-CA" sz="17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spcAft>
                <a:spcPts val="800"/>
              </a:spcAft>
              <a:buFont typeface="Symbol" panose="05050102010706020507" pitchFamily="18" charset="2"/>
              <a:buChar char=""/>
            </a:pPr>
            <a:r>
              <a:rPr lang="fr-FR" sz="1700" dirty="0">
                <a:effectLst/>
                <a:latin typeface="Calibri" panose="020F0502020204030204" pitchFamily="34" charset="0"/>
                <a:ea typeface="Calibri" panose="020F0502020204030204" pitchFamily="34" charset="0"/>
                <a:cs typeface="Arial" panose="020B0604020202020204" pitchFamily="34" charset="0"/>
              </a:rPr>
              <a:t>Gérer les utilisateurs</a:t>
            </a:r>
            <a:endParaRPr lang="fr-CA" sz="1700" dirty="0"/>
          </a:p>
        </p:txBody>
      </p:sp>
    </p:spTree>
    <p:extLst>
      <p:ext uri="{BB962C8B-B14F-4D97-AF65-F5344CB8AC3E}">
        <p14:creationId xmlns:p14="http://schemas.microsoft.com/office/powerpoint/2010/main" val="70583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E4DAD0-DCA5-4D43-A570-D1968FA6D61E}"/>
              </a:ext>
            </a:extLst>
          </p:cNvPr>
          <p:cNvSpPr>
            <a:spLocks noGrp="1"/>
          </p:cNvSpPr>
          <p:nvPr>
            <p:ph type="title"/>
          </p:nvPr>
        </p:nvSpPr>
        <p:spPr>
          <a:xfrm>
            <a:off x="825909" y="808055"/>
            <a:ext cx="3979205" cy="1453363"/>
          </a:xfrm>
        </p:spPr>
        <p:txBody>
          <a:bodyPr>
            <a:normAutofit/>
          </a:bodyPr>
          <a:lstStyle/>
          <a:p>
            <a:r>
              <a:rPr lang="fr-CA" dirty="0"/>
              <a:t>Acheter</a:t>
            </a:r>
            <a:r>
              <a:rPr lang="en-US" dirty="0"/>
              <a:t> un </a:t>
            </a:r>
            <a:r>
              <a:rPr lang="fr-CA" dirty="0"/>
              <a:t>produit</a:t>
            </a:r>
            <a:r>
              <a:rPr lang="en-US" dirty="0"/>
              <a:t> </a:t>
            </a:r>
            <a:endParaRPr lang="fr-CA" dirty="0"/>
          </a:p>
        </p:txBody>
      </p:sp>
      <p:sp>
        <p:nvSpPr>
          <p:cNvPr id="3" name="Espace réservé du contenu 2">
            <a:extLst>
              <a:ext uri="{FF2B5EF4-FFF2-40B4-BE49-F238E27FC236}">
                <a16:creationId xmlns:a16="http://schemas.microsoft.com/office/drawing/2014/main" id="{62B02B0E-7B3F-40A4-AC25-519B1AC58FB0}"/>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Calibri" panose="020F0502020204030204" pitchFamily="34" charset="0"/>
                <a:cs typeface="Arial" panose="020B0604020202020204" pitchFamily="34" charset="0"/>
              </a:rPr>
              <a:t>Le système permet à l’utilisateur, après avoir sélectionner les produits dans le panier, faire de manier automatique l’achat en ligne de celui-ci</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847789656">
            <a:extLst>
              <a:ext uri="{FF2B5EF4-FFF2-40B4-BE49-F238E27FC236}">
                <a16:creationId xmlns:a16="http://schemas.microsoft.com/office/drawing/2014/main" id="{511942F1-5FBE-4E92-9707-11D1F5DFDBB3}"/>
              </a:ext>
            </a:extLst>
          </p:cNvPr>
          <p:cNvPicPr/>
          <p:nvPr/>
        </p:nvPicPr>
        <p:blipFill>
          <a:blip r:embed="rId3">
            <a:extLst>
              <a:ext uri="{28A0092B-C50C-407E-A947-70E740481C1C}">
                <a14:useLocalDpi xmlns:a14="http://schemas.microsoft.com/office/drawing/2010/main" val="0"/>
              </a:ext>
            </a:extLst>
          </a:blip>
          <a:stretch>
            <a:fillRect/>
          </a:stretch>
        </p:blipFill>
        <p:spPr>
          <a:xfrm>
            <a:off x="5289752" y="1641118"/>
            <a:ext cx="6095593" cy="34135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9520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7FA9B-DE69-4543-B4B5-BE582D43B86F}"/>
              </a:ext>
            </a:extLst>
          </p:cNvPr>
          <p:cNvSpPr>
            <a:spLocks noGrp="1"/>
          </p:cNvSpPr>
          <p:nvPr>
            <p:ph type="title"/>
          </p:nvPr>
        </p:nvSpPr>
        <p:spPr>
          <a:xfrm>
            <a:off x="825909" y="808055"/>
            <a:ext cx="3979205" cy="1453363"/>
          </a:xfrm>
        </p:spPr>
        <p:txBody>
          <a:bodyPr>
            <a:normAutofit/>
          </a:bodyPr>
          <a:lstStyle/>
          <a:p>
            <a:r>
              <a:rPr lang="fr-CA" dirty="0"/>
              <a:t>évaluation de fond </a:t>
            </a:r>
          </a:p>
        </p:txBody>
      </p:sp>
      <p:sp>
        <p:nvSpPr>
          <p:cNvPr id="3" name="Espace réservé du contenu 2">
            <a:extLst>
              <a:ext uri="{FF2B5EF4-FFF2-40B4-BE49-F238E27FC236}">
                <a16:creationId xmlns:a16="http://schemas.microsoft.com/office/drawing/2014/main" id="{EACE2A5E-2076-4FC9-8E33-0A89FFE85651}"/>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Calibri" panose="020F0502020204030204" pitchFamily="34" charset="0"/>
                <a:cs typeface="Arial" panose="020B0604020202020204" pitchFamily="34" charset="0"/>
              </a:rPr>
              <a:t>Le système après la demande d’achat du client envoi de manière automatique un requête a l’institution financière choisi pour évaluer les fonds de la compte du client.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1928441416">
            <a:extLst>
              <a:ext uri="{FF2B5EF4-FFF2-40B4-BE49-F238E27FC236}">
                <a16:creationId xmlns:a16="http://schemas.microsoft.com/office/drawing/2014/main" id="{2717D1AC-A128-484E-8070-59612B9335A0}"/>
              </a:ext>
            </a:extLst>
          </p:cNvPr>
          <p:cNvPicPr/>
          <p:nvPr/>
        </p:nvPicPr>
        <p:blipFill>
          <a:blip r:embed="rId3">
            <a:extLst>
              <a:ext uri="{28A0092B-C50C-407E-A947-70E740481C1C}">
                <a14:useLocalDpi xmlns:a14="http://schemas.microsoft.com/office/drawing/2010/main" val="0"/>
              </a:ext>
            </a:extLst>
          </a:blip>
          <a:stretch>
            <a:fillRect/>
          </a:stretch>
        </p:blipFill>
        <p:spPr>
          <a:xfrm>
            <a:off x="5289752" y="1641118"/>
            <a:ext cx="6095593" cy="34135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702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9BBE8-4F2A-4CBE-B4FA-63825C367CEB}"/>
              </a:ext>
            </a:extLst>
          </p:cNvPr>
          <p:cNvSpPr>
            <a:spLocks noGrp="1"/>
          </p:cNvSpPr>
          <p:nvPr>
            <p:ph type="title"/>
          </p:nvPr>
        </p:nvSpPr>
        <p:spPr>
          <a:xfrm>
            <a:off x="825909" y="808055"/>
            <a:ext cx="3979205" cy="1453363"/>
          </a:xfrm>
        </p:spPr>
        <p:txBody>
          <a:bodyPr>
            <a:normAutofit/>
          </a:bodyPr>
          <a:lstStyle/>
          <a:p>
            <a:r>
              <a:rPr lang="fr-CA"/>
              <a:t>facturation</a:t>
            </a:r>
          </a:p>
        </p:txBody>
      </p:sp>
      <p:sp>
        <p:nvSpPr>
          <p:cNvPr id="3" name="Espace réservé du contenu 2">
            <a:extLst>
              <a:ext uri="{FF2B5EF4-FFF2-40B4-BE49-F238E27FC236}">
                <a16:creationId xmlns:a16="http://schemas.microsoft.com/office/drawing/2014/main" id="{CEE836AC-7F14-438C-A5E1-57E552198041}"/>
              </a:ext>
            </a:extLst>
          </p:cNvPr>
          <p:cNvSpPr>
            <a:spLocks noGrp="1"/>
          </p:cNvSpPr>
          <p:nvPr>
            <p:ph idx="1"/>
          </p:nvPr>
        </p:nvSpPr>
        <p:spPr>
          <a:xfrm>
            <a:off x="802178" y="2261420"/>
            <a:ext cx="4002936" cy="3637935"/>
          </a:xfrm>
        </p:spPr>
        <p:txBody>
          <a:bodyPr>
            <a:normAutofit/>
          </a:bodyPr>
          <a:lstStyle/>
          <a:p>
            <a:r>
              <a:rPr lang="fr-FR">
                <a:effectLst/>
                <a:latin typeface="Calibri" panose="020F0502020204030204" pitchFamily="34" charset="0"/>
                <a:ea typeface="Arial" panose="020B0604020202020204" pitchFamily="34" charset="0"/>
                <a:cs typeface="Arial" panose="020B0604020202020204" pitchFamily="34" charset="0"/>
              </a:rPr>
              <a:t>Le système reçoit l’ensemble des dépenses chargées à un client, émet la facture et traite le paiement avec l’instruction bancaire. </a:t>
            </a:r>
            <a:endParaRPr lang="fr-CA">
              <a:effectLst/>
              <a:latin typeface="Calibri" panose="020F0502020204030204" pitchFamily="34" charset="0"/>
              <a:ea typeface="Calibri" panose="020F0502020204030204" pitchFamily="34" charset="0"/>
              <a:cs typeface="Arial" panose="020B0604020202020204" pitchFamily="34" charset="0"/>
            </a:endParaRPr>
          </a:p>
          <a:p>
            <a:endParaRPr lang="fr-CA" dirty="0"/>
          </a:p>
        </p:txBody>
      </p:sp>
      <p:pic>
        <p:nvPicPr>
          <p:cNvPr id="4" name="Picture 1498726657" descr="Une image contenant texte&#10;&#10;Description générée automatiquement">
            <a:extLst>
              <a:ext uri="{FF2B5EF4-FFF2-40B4-BE49-F238E27FC236}">
                <a16:creationId xmlns:a16="http://schemas.microsoft.com/office/drawing/2014/main" id="{866684DC-CB98-4F9D-84DE-B5DC965AEE8C}"/>
              </a:ext>
            </a:extLst>
          </p:cNvPr>
          <p:cNvPicPr/>
          <p:nvPr/>
        </p:nvPicPr>
        <p:blipFill>
          <a:blip r:embed="rId3">
            <a:extLst>
              <a:ext uri="{28A0092B-C50C-407E-A947-70E740481C1C}">
                <a14:useLocalDpi xmlns:a14="http://schemas.microsoft.com/office/drawing/2010/main" val="0"/>
              </a:ext>
            </a:extLst>
          </a:blip>
          <a:stretch>
            <a:fillRect/>
          </a:stretch>
        </p:blipFill>
        <p:spPr>
          <a:xfrm>
            <a:off x="5289752" y="1488729"/>
            <a:ext cx="6095593" cy="37183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7941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5274BF-C111-4B7A-8D90-F7666D37C13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443</TotalTime>
  <Words>557</Words>
  <Application>Microsoft Office PowerPoint</Application>
  <PresentationFormat>Grand écran</PresentationFormat>
  <Paragraphs>74</Paragraphs>
  <Slides>25</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25</vt:i4>
      </vt:variant>
    </vt:vector>
  </HeadingPairs>
  <TitlesOfParts>
    <vt:vector size="31" baseType="lpstr">
      <vt:lpstr>Arial</vt:lpstr>
      <vt:lpstr>Calibri</vt:lpstr>
      <vt:lpstr>Calibri Light</vt:lpstr>
      <vt:lpstr>Symbol</vt:lpstr>
      <vt:lpstr>Times New Roman</vt:lpstr>
      <vt:lpstr>Céleste</vt:lpstr>
      <vt:lpstr>Création de l'application WEB   COMMERCE électronique : Les petites puces </vt:lpstr>
      <vt:lpstr>PetitesPuces.com</vt:lpstr>
      <vt:lpstr>Pourquoi chercher un changement? </vt:lpstr>
      <vt:lpstr>Les petites puces (www.PetitesPuces.com)</vt:lpstr>
      <vt:lpstr>ses Functionalities et ses utilisateurs </vt:lpstr>
      <vt:lpstr>Explications des grandes FONCTIONNALITÉS de l’application web </vt:lpstr>
      <vt:lpstr>Acheter un produit </vt:lpstr>
      <vt:lpstr>évaluation de fond </vt:lpstr>
      <vt:lpstr>facturation</vt:lpstr>
      <vt:lpstr>Gestions des statistiques et évaluations</vt:lpstr>
      <vt:lpstr>La messagerie </vt:lpstr>
      <vt:lpstr>Gestion du panier</vt:lpstr>
      <vt:lpstr>Authentification  </vt:lpstr>
      <vt:lpstr>Affichage des produits </vt:lpstr>
      <vt:lpstr>Gestions des billets </vt:lpstr>
      <vt:lpstr>Gestions des produits </vt:lpstr>
      <vt:lpstr>Gestion des utilisateurs </vt:lpstr>
      <vt:lpstr>Diagramme des classes </vt:lpstr>
      <vt:lpstr>Diagramme de sequences du système de billet créer par un client </vt:lpstr>
      <vt:lpstr>Diagramme d’activités de l’achat d’un produit </vt:lpstr>
      <vt:lpstr>Diagramme d’états de la classe produit </vt:lpstr>
      <vt:lpstr>Présentation PowerPoint</vt:lpstr>
      <vt:lpstr>Présentation PowerPoint</vt:lpstr>
      <vt:lpstr>Les défis à conquérir</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Création de l'application DE COMMERCE électronique POUR Les petites puces</dc:title>
  <dc:creator>Porras Alexander</dc:creator>
  <cp:lastModifiedBy>Marrero Cesar Gabriel</cp:lastModifiedBy>
  <cp:revision>6</cp:revision>
  <dcterms:created xsi:type="dcterms:W3CDTF">2020-12-03T14:52:34Z</dcterms:created>
  <dcterms:modified xsi:type="dcterms:W3CDTF">2020-12-03T22:44:39Z</dcterms:modified>
</cp:coreProperties>
</file>